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2"/>
  </p:notesMasterIdLst>
  <p:handoutMasterIdLst>
    <p:handoutMasterId r:id="rId83"/>
  </p:handoutMasterIdLst>
  <p:sldIdLst>
    <p:sldId id="256" r:id="rId2"/>
    <p:sldId id="352" r:id="rId3"/>
    <p:sldId id="353" r:id="rId4"/>
    <p:sldId id="354" r:id="rId5"/>
    <p:sldId id="355" r:id="rId6"/>
    <p:sldId id="356" r:id="rId7"/>
    <p:sldId id="357" r:id="rId8"/>
    <p:sldId id="358" r:id="rId9"/>
    <p:sldId id="359" r:id="rId10"/>
    <p:sldId id="360" r:id="rId11"/>
    <p:sldId id="361" r:id="rId12"/>
    <p:sldId id="369" r:id="rId13"/>
    <p:sldId id="440" r:id="rId14"/>
    <p:sldId id="312" r:id="rId15"/>
    <p:sldId id="511" r:id="rId16"/>
    <p:sldId id="514" r:id="rId17"/>
    <p:sldId id="442" r:id="rId18"/>
    <p:sldId id="399" r:id="rId19"/>
    <p:sldId id="515" r:id="rId20"/>
    <p:sldId id="258" r:id="rId21"/>
    <p:sldId id="435" r:id="rId22"/>
    <p:sldId id="436" r:id="rId23"/>
    <p:sldId id="441" r:id="rId24"/>
    <p:sldId id="512" r:id="rId25"/>
    <p:sldId id="513" r:id="rId26"/>
    <p:sldId id="478" r:id="rId27"/>
    <p:sldId id="422" r:id="rId28"/>
    <p:sldId id="451" r:id="rId29"/>
    <p:sldId id="452" r:id="rId30"/>
    <p:sldId id="456" r:id="rId31"/>
    <p:sldId id="455" r:id="rId32"/>
    <p:sldId id="457" r:id="rId33"/>
    <p:sldId id="446" r:id="rId34"/>
    <p:sldId id="405" r:id="rId35"/>
    <p:sldId id="392" r:id="rId36"/>
    <p:sldId id="427" r:id="rId37"/>
    <p:sldId id="429" r:id="rId38"/>
    <p:sldId id="430" r:id="rId39"/>
    <p:sldId id="432" r:id="rId40"/>
    <p:sldId id="433" r:id="rId41"/>
    <p:sldId id="472" r:id="rId42"/>
    <p:sldId id="473" r:id="rId43"/>
    <p:sldId id="474" r:id="rId44"/>
    <p:sldId id="475" r:id="rId45"/>
    <p:sldId id="476" r:id="rId46"/>
    <p:sldId id="486" r:id="rId47"/>
    <p:sldId id="498" r:id="rId48"/>
    <p:sldId id="499" r:id="rId49"/>
    <p:sldId id="500" r:id="rId50"/>
    <p:sldId id="501" r:id="rId51"/>
    <p:sldId id="502" r:id="rId52"/>
    <p:sldId id="503" r:id="rId53"/>
    <p:sldId id="504" r:id="rId54"/>
    <p:sldId id="497" r:id="rId55"/>
    <p:sldId id="406" r:id="rId56"/>
    <p:sldId id="487" r:id="rId57"/>
    <p:sldId id="448" r:id="rId58"/>
    <p:sldId id="484" r:id="rId59"/>
    <p:sldId id="485" r:id="rId60"/>
    <p:sldId id="507" r:id="rId61"/>
    <p:sldId id="488" r:id="rId62"/>
    <p:sldId id="489" r:id="rId63"/>
    <p:sldId id="490" r:id="rId64"/>
    <p:sldId id="491" r:id="rId65"/>
    <p:sldId id="492" r:id="rId66"/>
    <p:sldId id="494" r:id="rId67"/>
    <p:sldId id="493" r:id="rId68"/>
    <p:sldId id="495" r:id="rId69"/>
    <p:sldId id="496" r:id="rId70"/>
    <p:sldId id="505" r:id="rId71"/>
    <p:sldId id="506" r:id="rId72"/>
    <p:sldId id="510" r:id="rId73"/>
    <p:sldId id="454" r:id="rId74"/>
    <p:sldId id="424" r:id="rId75"/>
    <p:sldId id="461" r:id="rId76"/>
    <p:sldId id="516" r:id="rId77"/>
    <p:sldId id="482" r:id="rId78"/>
    <p:sldId id="463" r:id="rId79"/>
    <p:sldId id="464" r:id="rId80"/>
    <p:sldId id="466" r:id="rId8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p:scale>
          <a:sx n="100" d="100"/>
          <a:sy n="100" d="100"/>
        </p:scale>
        <p:origin x="-58" y="78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E06D0C1C-FD09-41FD-88B1-3FFA9D234F07}" type="datetimeFigureOut">
              <a:rPr lang="en-US"/>
              <a:pPr>
                <a:defRPr/>
              </a:pPr>
              <a:t>8/22/2012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9322B4D5-1A72-455F-A54A-3E04B9F93981}" type="slidenum">
              <a:rPr lang="en-US"/>
              <a:pPr>
                <a:defRPr/>
              </a:pPr>
              <a:t>‹#›</a:t>
            </a:fld>
            <a:endParaRPr lang="en-US"/>
          </a:p>
        </p:txBody>
      </p:sp>
    </p:spTree>
    <p:extLst>
      <p:ext uri="{BB962C8B-B14F-4D97-AF65-F5344CB8AC3E}">
        <p14:creationId xmlns:p14="http://schemas.microsoft.com/office/powerpoint/2010/main" xmlns="" val="16616913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FE82D740-F009-4A24-AD36-3562A442C0D0}" type="datetimeFigureOut">
              <a:rPr lang="en-US"/>
              <a:pPr>
                <a:defRPr/>
              </a:pPr>
              <a:t>8/22/2012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76F09C31-2065-49B1-A422-8B85371688EE}" type="slidenum">
              <a:rPr lang="en-US"/>
              <a:pPr>
                <a:defRPr/>
              </a:pPr>
              <a:t>‹#›</a:t>
            </a:fld>
            <a:endParaRPr lang="en-US"/>
          </a:p>
        </p:txBody>
      </p:sp>
    </p:spTree>
    <p:extLst>
      <p:ext uri="{BB962C8B-B14F-4D97-AF65-F5344CB8AC3E}">
        <p14:creationId xmlns:p14="http://schemas.microsoft.com/office/powerpoint/2010/main" xmlns="" val="425376751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6F09C31-2065-49B1-A422-8B85371688EE}" type="slidenum">
              <a:rPr lang="en-US" smtClean="0"/>
              <a:pPr>
                <a:defRPr/>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9"/>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fld id="{2B511E45-58DA-43E6-AABE-7BC5C4EE9BF9}" type="datetime1">
              <a:rPr lang="en-US"/>
              <a:pPr>
                <a:defRPr/>
              </a:pPr>
              <a:t>8/22/2012</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www.patientsmedical.com</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389D2C-F2D2-4CBB-967D-5C4D92C958B1}" type="datetime1">
              <a:rPr lang="en-US"/>
              <a:pPr>
                <a:defRPr/>
              </a:pPr>
              <a:t>8/22/2012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www.patientsmedical.com</a:t>
            </a:r>
          </a:p>
        </p:txBody>
      </p:sp>
      <p:sp>
        <p:nvSpPr>
          <p:cNvPr id="6" name="Slide Number Placeholder 5"/>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253E6055-A744-40C6-99A7-8B4E642E947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7"/>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62C6A7FE-9144-4E95-B4AF-BFDFC44C66B8}" type="datetime1">
              <a:rPr lang="en-US"/>
              <a:pPr>
                <a:defRPr/>
              </a:pPr>
              <a:t>8/22/2012</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r>
              <a:rPr lang="en-US"/>
              <a:t>www.patientsmedical.com</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E3151C16-833A-48CE-AFA1-709318B8473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532BD6F-53A8-41C3-A62A-50581A39896C}" type="datetime1">
              <a:rPr lang="en-US"/>
              <a:pPr>
                <a:defRPr/>
              </a:pPr>
              <a:t>8/22/2012</a:t>
            </a:fld>
            <a:endParaRPr lang="en-US"/>
          </a:p>
        </p:txBody>
      </p:sp>
      <p:sp>
        <p:nvSpPr>
          <p:cNvPr id="5" name="Footer Placeholder 4"/>
          <p:cNvSpPr>
            <a:spLocks noGrp="1"/>
          </p:cNvSpPr>
          <p:nvPr>
            <p:ph type="ftr" sz="quarter" idx="11"/>
          </p:nvPr>
        </p:nvSpPr>
        <p:spPr/>
        <p:txBody>
          <a:bodyPr/>
          <a:lstStyle>
            <a:lvl1pPr>
              <a:defRPr baseline="0" dirty="0" smtClean="0">
                <a:solidFill>
                  <a:schemeClr val="tx1"/>
                </a:solidFill>
              </a:defRPr>
            </a:lvl1pPr>
          </a:lstStyle>
          <a:p>
            <a:pPr>
              <a:defRPr/>
            </a:pPr>
            <a:r>
              <a:rPr lang="en-US"/>
              <a:t>www.patientsmedical.com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8"/>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11"/>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C885DF79-E102-4509-8B16-D9FA7D19DB67}" type="datetime1">
              <a:rPr lang="en-US"/>
              <a:pPr>
                <a:defRPr/>
              </a:pPr>
              <a:t>8/22/2012</a:t>
            </a:fld>
            <a:endParaRPr lang="en-US"/>
          </a:p>
        </p:txBody>
      </p:sp>
      <p:sp>
        <p:nvSpPr>
          <p:cNvPr id="7" name="Footer Placeholder 4"/>
          <p:cNvSpPr>
            <a:spLocks noGrp="1"/>
          </p:cNvSpPr>
          <p:nvPr>
            <p:ph type="ftr" sz="quarter" idx="11"/>
          </p:nvPr>
        </p:nvSpPr>
        <p:spPr/>
        <p:txBody>
          <a:bodyPr/>
          <a:lstStyle>
            <a:lvl1pPr>
              <a:defRPr/>
            </a:lvl1pPr>
          </a:lstStyle>
          <a:p>
            <a:pPr>
              <a:defRPr/>
            </a:pPr>
            <a:r>
              <a:rPr lang="en-US"/>
              <a:t>www.patientsmedical.com</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7F8CD859-7070-4419-83C0-ED060344ECB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2A948755-E139-453F-8C59-FE35BB871E7B}" type="datetime1">
              <a:rPr lang="en-US"/>
              <a:pPr>
                <a:defRPr/>
              </a:pPr>
              <a:t>8/22/2012</a:t>
            </a:fld>
            <a:endParaRPr lang="en-US"/>
          </a:p>
        </p:txBody>
      </p:sp>
      <p:sp>
        <p:nvSpPr>
          <p:cNvPr id="6" name="Footer Placeholder 5"/>
          <p:cNvSpPr>
            <a:spLocks noGrp="1"/>
          </p:cNvSpPr>
          <p:nvPr>
            <p:ph type="ftr" sz="quarter" idx="11"/>
          </p:nvPr>
        </p:nvSpPr>
        <p:spPr/>
        <p:txBody>
          <a:bodyPr/>
          <a:lstStyle>
            <a:lvl1pPr>
              <a:defRPr/>
            </a:lvl1pPr>
          </a:lstStyle>
          <a:p>
            <a:pPr>
              <a:defRPr/>
            </a:pPr>
            <a:r>
              <a:rPr lang="en-US"/>
              <a:t>www.patientsmedical.com</a:t>
            </a:r>
          </a:p>
        </p:txBody>
      </p:sp>
      <p:sp>
        <p:nvSpPr>
          <p:cNvPr id="7" name="Slide Number Placeholder 6"/>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DD65ACDA-F44D-413D-9955-B594910A27F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95521CD7-1727-4DF4-A477-1153028D2450}" type="datetime1">
              <a:rPr lang="en-US"/>
              <a:pPr>
                <a:defRPr/>
              </a:pPr>
              <a:t>8/22/2012</a:t>
            </a:fld>
            <a:endParaRPr lang="en-US"/>
          </a:p>
        </p:txBody>
      </p:sp>
      <p:sp>
        <p:nvSpPr>
          <p:cNvPr id="8" name="Footer Placeholder 7"/>
          <p:cNvSpPr>
            <a:spLocks noGrp="1"/>
          </p:cNvSpPr>
          <p:nvPr>
            <p:ph type="ftr" sz="quarter" idx="11"/>
          </p:nvPr>
        </p:nvSpPr>
        <p:spPr/>
        <p:txBody>
          <a:bodyPr/>
          <a:lstStyle>
            <a:lvl1pPr>
              <a:defRPr/>
            </a:lvl1pPr>
          </a:lstStyle>
          <a:p>
            <a:pPr>
              <a:defRPr/>
            </a:pPr>
            <a:r>
              <a:rPr lang="en-US"/>
              <a:t>www.patientsmedical.com</a:t>
            </a:r>
          </a:p>
        </p:txBody>
      </p:sp>
      <p:sp>
        <p:nvSpPr>
          <p:cNvPr id="9" name="Slide Number Placeholder 8"/>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B9F0F45E-31E2-4F75-A02D-00D9B11D112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CA1AA820-FD39-4390-9921-B784DF309864}" type="datetime1">
              <a:rPr lang="en-US"/>
              <a:pPr>
                <a:defRPr/>
              </a:pPr>
              <a:t>8/22/2012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www.patientsmedical.com</a:t>
            </a:r>
          </a:p>
        </p:txBody>
      </p:sp>
      <p:sp>
        <p:nvSpPr>
          <p:cNvPr id="5" name="Slide Number Placeholder 4"/>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8C623837-FD59-4B15-8385-EFA3AE4D28D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4DDE5641-D5CD-4313-B066-AE764E2E7850}" type="datetime1">
              <a:rPr lang="en-US"/>
              <a:pPr>
                <a:defRPr/>
              </a:pPr>
              <a:t>8/22/2012</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www.patientsmedical.com</a:t>
            </a:r>
          </a:p>
        </p:txBody>
      </p:sp>
      <p:sp>
        <p:nvSpPr>
          <p:cNvPr id="4" name="Slide Number Placeholder 3"/>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45F43CC1-028D-4D8C-A0DC-A817E3C7AD6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1"/>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452DABEF-9DAE-403A-82BE-48482C3694E4}" type="datetime1">
              <a:rPr lang="en-US"/>
              <a:pPr>
                <a:defRPr/>
              </a:pPr>
              <a:t>8/22/2012</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www.patientsmedical.com</a:t>
            </a:r>
          </a:p>
        </p:txBody>
      </p:sp>
      <p:sp>
        <p:nvSpPr>
          <p:cNvPr id="9" name="Slide Number Placeholder 6"/>
          <p:cNvSpPr>
            <a:spLocks noGrp="1"/>
          </p:cNvSpPr>
          <p:nvPr>
            <p:ph type="sldNum" sz="quarter" idx="12"/>
          </p:nvPr>
        </p:nvSpPr>
        <p:spPr>
          <a:xfrm>
            <a:off x="8204200" y="6477000"/>
            <a:ext cx="733425" cy="274638"/>
          </a:xfrm>
          <a:prstGeom prst="rect">
            <a:avLst/>
          </a:prstGeom>
        </p:spPr>
        <p:txBody>
          <a:bodyPr/>
          <a:lstStyle>
            <a:lvl1pPr fontAlgn="auto">
              <a:spcBef>
                <a:spcPts val="0"/>
              </a:spcBef>
              <a:spcAft>
                <a:spcPts val="0"/>
              </a:spcAft>
              <a:defRPr>
                <a:latin typeface="+mn-lt"/>
              </a:defRPr>
            </a:lvl1pPr>
          </a:lstStyle>
          <a:p>
            <a:pPr>
              <a:defRPr/>
            </a:pPr>
            <a:fld id="{DFC35910-085A-4DA1-AC46-9A1BE99E904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10"/>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0E044C61-9F0B-4F7B-9B23-1DDFCB982AE3}" type="datetime1">
              <a:rPr lang="en-US"/>
              <a:pPr>
                <a:defRPr/>
              </a:pPr>
              <a:t>8/22/2012</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smtClean="0">
                <a:solidFill>
                  <a:schemeClr val="bg1">
                    <a:shade val="50000"/>
                  </a:schemeClr>
                </a:solidFill>
              </a:defRPr>
            </a:lvl1pPr>
          </a:lstStyle>
          <a:p>
            <a:pPr>
              <a:defRPr/>
            </a:pPr>
            <a:r>
              <a:rPr lang="en-US"/>
              <a:t>www.patientsmedical.com</a:t>
            </a:r>
          </a:p>
        </p:txBody>
      </p:sp>
      <p:sp>
        <p:nvSpPr>
          <p:cNvPr id="9" name="Slide Number Placeholder 6"/>
          <p:cNvSpPr>
            <a:spLocks noGrp="1"/>
          </p:cNvSpPr>
          <p:nvPr>
            <p:ph type="sldNum" sz="quarter" idx="12"/>
          </p:nvPr>
        </p:nvSpPr>
        <p:spPr>
          <a:xfrm>
            <a:off x="8339138" y="1169988"/>
            <a:ext cx="733425" cy="201612"/>
          </a:xfrm>
          <a:prstGeom prst="rect">
            <a:avLst/>
          </a:prstGeom>
        </p:spPr>
        <p:txBody>
          <a:bodyPr/>
          <a:lstStyle>
            <a:lvl1pPr fontAlgn="auto">
              <a:spcBef>
                <a:spcPts val="0"/>
              </a:spcBef>
              <a:spcAft>
                <a:spcPts val="0"/>
              </a:spcAft>
              <a:defRPr>
                <a:latin typeface="+mn-lt"/>
              </a:defRPr>
            </a:lvl1pPr>
          </a:lstStyle>
          <a:p>
            <a:pPr>
              <a:defRPr/>
            </a:pPr>
            <a:fld id="{3927FBC8-C6AA-4B52-BBF0-9CDDDFB4473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dirty="0" smtClean="0"/>
              <a:t>Click to edit Master title style</a:t>
            </a:r>
            <a:endParaRPr lang="en-US" dirty="0"/>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smtClean="0">
                <a:solidFill>
                  <a:schemeClr val="tx1">
                    <a:tint val="95000"/>
                  </a:schemeClr>
                </a:solidFill>
                <a:latin typeface="+mn-lt"/>
              </a:defRPr>
            </a:lvl1pPr>
            <a:extLst/>
          </a:lstStyle>
          <a:p>
            <a:pPr>
              <a:defRPr/>
            </a:pPr>
            <a:fld id="{9FC05C49-B5F5-4F54-A447-74A1C560EC6F}" type="datetime1">
              <a:rPr lang="en-US"/>
              <a:pPr>
                <a:defRPr/>
              </a:pPr>
              <a:t>8/22/2012</a:t>
            </a:fld>
            <a:endParaRPr lang="en-US"/>
          </a:p>
        </p:txBody>
      </p:sp>
      <p:sp>
        <p:nvSpPr>
          <p:cNvPr id="5" name="Footer Placeholder 4"/>
          <p:cNvSpPr>
            <a:spLocks noGrp="1"/>
          </p:cNvSpPr>
          <p:nvPr>
            <p:ph type="ftr" sz="quarter" idx="3"/>
          </p:nvPr>
        </p:nvSpPr>
        <p:spPr>
          <a:xfrm>
            <a:off x="2640013" y="6477000"/>
            <a:ext cx="6046787" cy="274638"/>
          </a:xfrm>
          <a:prstGeom prst="rect">
            <a:avLst/>
          </a:prstGeom>
        </p:spPr>
        <p:txBody>
          <a:bodyPr vert="horz" lIns="45720" rIns="45720" bIns="0" rtlCol="0" anchor="b"/>
          <a:lstStyle>
            <a:lvl1pPr algn="r" eaLnBrk="1" fontAlgn="auto" latinLnBrk="0" hangingPunct="1">
              <a:spcBef>
                <a:spcPts val="0"/>
              </a:spcBef>
              <a:spcAft>
                <a:spcPts val="0"/>
              </a:spcAft>
              <a:defRPr kumimoji="0" sz="1400" baseline="0" dirty="0" smtClean="0">
                <a:solidFill>
                  <a:schemeClr val="tx1">
                    <a:tint val="95000"/>
                  </a:schemeClr>
                </a:solidFill>
                <a:latin typeface="+mn-lt"/>
              </a:defRPr>
            </a:lvl1pPr>
            <a:extLst/>
          </a:lstStyle>
          <a:p>
            <a:pPr>
              <a:defRPr/>
            </a:pPr>
            <a:r>
              <a:rPr lang="en-US"/>
              <a:t>www.patientsmedical.com</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dt="0"/>
  <p:txStyles>
    <p:titleStyle>
      <a:lvl1pPr algn="l" rtl="0" fontAlgn="base">
        <a:spcBef>
          <a:spcPct val="0"/>
        </a:spcBef>
        <a:spcAft>
          <a:spcPct val="0"/>
        </a:spcAft>
        <a:defRPr sz="4500" b="1" kern="1200">
          <a:solidFill>
            <a:srgbClr val="FFC800"/>
          </a:solidFill>
          <a:latin typeface="+mj-lt"/>
          <a:ea typeface="+mj-ea"/>
          <a:cs typeface="+mj-cs"/>
        </a:defRPr>
      </a:lvl1pPr>
      <a:lvl2pPr algn="l" rtl="0" fontAlgn="base">
        <a:spcBef>
          <a:spcPct val="0"/>
        </a:spcBef>
        <a:spcAft>
          <a:spcPct val="0"/>
        </a:spcAft>
        <a:defRPr sz="4500" b="1">
          <a:solidFill>
            <a:srgbClr val="FFC800"/>
          </a:solidFill>
          <a:latin typeface="Corbel" pitchFamily="34" charset="0"/>
        </a:defRPr>
      </a:lvl2pPr>
      <a:lvl3pPr algn="l" rtl="0" fontAlgn="base">
        <a:spcBef>
          <a:spcPct val="0"/>
        </a:spcBef>
        <a:spcAft>
          <a:spcPct val="0"/>
        </a:spcAft>
        <a:defRPr sz="4500" b="1">
          <a:solidFill>
            <a:srgbClr val="FFC800"/>
          </a:solidFill>
          <a:latin typeface="Corbel" pitchFamily="34" charset="0"/>
        </a:defRPr>
      </a:lvl3pPr>
      <a:lvl4pPr algn="l" rtl="0" fontAlgn="base">
        <a:spcBef>
          <a:spcPct val="0"/>
        </a:spcBef>
        <a:spcAft>
          <a:spcPct val="0"/>
        </a:spcAft>
        <a:defRPr sz="4500" b="1">
          <a:solidFill>
            <a:srgbClr val="FFC800"/>
          </a:solidFill>
          <a:latin typeface="Corbel" pitchFamily="34" charset="0"/>
        </a:defRPr>
      </a:lvl4pPr>
      <a:lvl5pPr algn="l" rtl="0" fontAlgn="base">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fontAlgn="base">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fontAlgn="base">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fontAlgn="base">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www.google.com/imgres?imgurl=http://www.biomedsearch.com/attachments/display/00/17/76/38/17763894/266_2007_9019_Fig6_HTML.jpg&amp;imgrefurl=http://www.biomedsearch.com/nih/Cell-assisted-lipotransfer-cosmetic-breast/17763894.html&amp;usg=__RBVHi25wuTMmOTqe1WOIhNAr290=&amp;h=359&amp;w=415&amp;sz=91&amp;hl=en&amp;start=77&amp;sig2=LUKxHEjUR2tl1Ap8v190QQ&amp;zoom=1&amp;tbnid=2l4-kUSK7zlOfM:&amp;tbnh=137&amp;tbnw=161&amp;ei=4fXnTKf7O4WBlAfY5_SxCw&amp;prev=/images?q=adipose+stem+cell+breast+augmentation&amp;um=1&amp;hl=en&amp;sa=N&amp;biw=1083&amp;bih=603&amp;tbs=isch:1&amp;um=1&amp;itbs=1&amp;iact=hc&amp;vpx=243&amp;vpy=231&amp;dur=93&amp;hovh=209&amp;hovw=241&amp;tx=108&amp;ty=80&amp;oei=BvPnTM_vOMSblgfLiJSrCw&amp;esq=3&amp;page=6&amp;ndsp=15&amp;ved=1t:429,r:1,s:77"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content.onlinejacc.org/article.aspx?articleid=1201084"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ncbi.nlm.nih.gov/pubmed?term=%22Weis%20JA%22%5bAuthor%5d" TargetMode="External"/><Relationship Id="rId2" Type="http://schemas.openxmlformats.org/officeDocument/2006/relationships/hyperlink" Target="http://www.ncbi.nlm.nih.gov/pubmed?term=%22Granero-Molto%20F%22%5bAuthor%5d" TargetMode="External"/><Relationship Id="rId1" Type="http://schemas.openxmlformats.org/officeDocument/2006/relationships/slideLayout" Target="../slideLayouts/slideLayout2.xml"/><Relationship Id="rId5" Type="http://schemas.openxmlformats.org/officeDocument/2006/relationships/hyperlink" Target="http://www.ncbi.nlm.nih.gov/pubmed?term=%22Spagnoli%20A%22%5bAuthor%5d" TargetMode="External"/><Relationship Id="rId4" Type="http://schemas.openxmlformats.org/officeDocument/2006/relationships/hyperlink" Target="http://www.ncbi.nlm.nih.gov/pubmed?term=%22Longobardi%20L%22%5bAuthor%5d"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jpeg"/></Relationships>
</file>

<file path=ppt/slides/_rels/slide7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725" y="1371600"/>
            <a:ext cx="8077200" cy="2438400"/>
          </a:xfrm>
        </p:spPr>
        <p:txBody>
          <a:bodyPr/>
          <a:lstStyle/>
          <a:p>
            <a:pPr fontAlgn="auto">
              <a:spcAft>
                <a:spcPts val="0"/>
              </a:spcAft>
              <a:defRPr/>
            </a:pPr>
            <a:r>
              <a:rPr lang="en-US" dirty="0" smtClean="0">
                <a:solidFill>
                  <a:schemeClr val="accent1">
                    <a:satMod val="150000"/>
                  </a:schemeClr>
                </a:solidFill>
              </a:rPr>
              <a:t>Stem Cell Therapy</a:t>
            </a:r>
            <a:endParaRPr lang="en-US" dirty="0">
              <a:solidFill>
                <a:schemeClr val="accent1">
                  <a:satMod val="150000"/>
                </a:schemeClr>
              </a:solidFill>
            </a:endParaRPr>
          </a:p>
        </p:txBody>
      </p:sp>
      <p:sp>
        <p:nvSpPr>
          <p:cNvPr id="3" name="Subtitle 2"/>
          <p:cNvSpPr>
            <a:spLocks noGrp="1"/>
          </p:cNvSpPr>
          <p:nvPr>
            <p:ph type="subTitle" idx="1"/>
          </p:nvPr>
        </p:nvSpPr>
        <p:spPr>
          <a:xfrm>
            <a:off x="514350" y="2438400"/>
            <a:ext cx="5715000" cy="1371600"/>
          </a:xfrm>
        </p:spPr>
        <p:txBody>
          <a:bodyPr>
            <a:normAutofit lnSpcReduction="10000"/>
          </a:bodyPr>
          <a:lstStyle/>
          <a:p>
            <a:pPr>
              <a:lnSpc>
                <a:spcPct val="90000"/>
              </a:lnSpc>
            </a:pPr>
            <a:r>
              <a:rPr lang="en-US" sz="2200" b="1" dirty="0" err="1" smtClean="0"/>
              <a:t>Kamau</a:t>
            </a:r>
            <a:r>
              <a:rPr lang="en-US" sz="2200" b="1" dirty="0" smtClean="0"/>
              <a:t> </a:t>
            </a:r>
            <a:r>
              <a:rPr lang="en-US" sz="2200" b="1" dirty="0" err="1" smtClean="0"/>
              <a:t>Kokayi</a:t>
            </a:r>
            <a:r>
              <a:rPr lang="en-US" sz="2200" b="1" dirty="0" smtClean="0"/>
              <a:t>, MD</a:t>
            </a:r>
            <a:br>
              <a:rPr lang="en-US" sz="2200" b="1" dirty="0" smtClean="0"/>
            </a:br>
            <a:endParaRPr lang="en-US" sz="2200" b="1" dirty="0" smtClean="0"/>
          </a:p>
          <a:p>
            <a:pPr>
              <a:lnSpc>
                <a:spcPct val="90000"/>
              </a:lnSpc>
            </a:pPr>
            <a:r>
              <a:rPr lang="en-US" sz="1900" dirty="0" smtClean="0"/>
              <a:t>Senior Staff Physician, Patients Medical</a:t>
            </a:r>
          </a:p>
          <a:p>
            <a:pPr>
              <a:lnSpc>
                <a:spcPct val="90000"/>
              </a:lnSpc>
            </a:pPr>
            <a:r>
              <a:rPr lang="en-US" sz="1900" dirty="0" smtClean="0"/>
              <a:t>Medical Director, New York Stem Cell Treatment Center</a:t>
            </a:r>
          </a:p>
          <a:p>
            <a:pPr>
              <a:lnSpc>
                <a:spcPct val="90000"/>
              </a:lnSpc>
            </a:pPr>
            <a:r>
              <a:rPr lang="en-US" sz="1900" dirty="0" smtClean="0"/>
              <a:t>Family Practice, Holistic and Chinese Medicine</a:t>
            </a:r>
          </a:p>
          <a:p>
            <a:pPr>
              <a:lnSpc>
                <a:spcPct val="90000"/>
              </a:lnSpc>
            </a:pPr>
            <a:endParaRPr lang="en-US" sz="1900" dirty="0" smtClean="0"/>
          </a:p>
        </p:txBody>
      </p:sp>
      <p:pic>
        <p:nvPicPr>
          <p:cNvPr id="15363"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410325" y="1495921"/>
            <a:ext cx="2386278" cy="17897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Patients Medical</a:t>
            </a:r>
            <a:endParaRPr lang="en-US" dirty="0">
              <a:solidFill>
                <a:schemeClr val="accent1">
                  <a:satMod val="150000"/>
                </a:schemeClr>
              </a:solidFill>
            </a:endParaRPr>
          </a:p>
        </p:txBody>
      </p:sp>
      <p:sp>
        <p:nvSpPr>
          <p:cNvPr id="24578" name="Content Placeholder 2"/>
          <p:cNvSpPr>
            <a:spLocks noGrp="1"/>
          </p:cNvSpPr>
          <p:nvPr>
            <p:ph idx="1"/>
          </p:nvPr>
        </p:nvSpPr>
        <p:spPr>
          <a:xfrm>
            <a:off x="457200" y="1851025"/>
            <a:ext cx="8229600" cy="4625975"/>
          </a:xfrm>
        </p:spPr>
        <p:txBody>
          <a:bodyPr/>
          <a:lstStyle/>
          <a:p>
            <a:pPr algn="ctr">
              <a:buFont typeface="Wingdings 2" pitchFamily="18" charset="2"/>
              <a:buNone/>
            </a:pPr>
            <a:r>
              <a:rPr lang="en-US" smtClean="0"/>
              <a:t>Integrative Medicine</a:t>
            </a:r>
          </a:p>
          <a:p>
            <a:pPr lvl="1"/>
            <a:endParaRPr lang="en-US" smtClean="0"/>
          </a:p>
        </p:txBody>
      </p:sp>
      <p:sp>
        <p:nvSpPr>
          <p:cNvPr id="24579" name="Footer Placeholder 5"/>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24580" name="Picture 7" descr="MDscope.jpg"/>
          <p:cNvPicPr>
            <a:picLocks noChangeAspect="1"/>
          </p:cNvPicPr>
          <p:nvPr/>
        </p:nvPicPr>
        <p:blipFill>
          <a:blip r:embed="rId2" cstate="print"/>
          <a:srcRect/>
          <a:stretch>
            <a:fillRect/>
          </a:stretch>
        </p:blipFill>
        <p:spPr bwMode="auto">
          <a:xfrm>
            <a:off x="2717800" y="2971800"/>
            <a:ext cx="3708400" cy="244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Patients Medical</a:t>
            </a:r>
            <a:endParaRPr lang="en-US" dirty="0">
              <a:solidFill>
                <a:schemeClr val="accent1">
                  <a:satMod val="150000"/>
                </a:schemeClr>
              </a:solidFill>
            </a:endParaRPr>
          </a:p>
        </p:txBody>
      </p:sp>
      <p:sp>
        <p:nvSpPr>
          <p:cNvPr id="25602" name="Content Placeholder 2"/>
          <p:cNvSpPr>
            <a:spLocks noGrp="1"/>
          </p:cNvSpPr>
          <p:nvPr>
            <p:ph idx="1"/>
          </p:nvPr>
        </p:nvSpPr>
        <p:spPr>
          <a:xfrm>
            <a:off x="304800" y="1851025"/>
            <a:ext cx="8610600" cy="4625975"/>
          </a:xfrm>
        </p:spPr>
        <p:txBody>
          <a:bodyPr/>
          <a:lstStyle/>
          <a:p>
            <a:pPr algn="ctr">
              <a:buNone/>
            </a:pPr>
            <a:r>
              <a:rPr lang="en-US" dirty="0" smtClean="0"/>
              <a:t>This evening’s speaker:</a:t>
            </a:r>
            <a:br>
              <a:rPr lang="en-US" dirty="0" smtClean="0"/>
            </a:br>
            <a:r>
              <a:rPr lang="en-US" b="1" dirty="0" smtClean="0"/>
              <a:t>Kamau Kokayi, MD</a:t>
            </a:r>
            <a:r>
              <a:rPr lang="en-US" dirty="0" smtClean="0"/>
              <a:t/>
            </a:r>
            <a:br>
              <a:rPr lang="en-US" dirty="0" smtClean="0"/>
            </a:br>
            <a:r>
              <a:rPr lang="en-US" sz="2400" dirty="0" smtClean="0"/>
              <a:t>Family Medicine, Chinese and Holistic Medicine</a:t>
            </a:r>
            <a:br>
              <a:rPr lang="en-US" sz="2400" dirty="0" smtClean="0"/>
            </a:br>
            <a:r>
              <a:rPr lang="en-US" sz="2400" dirty="0"/>
              <a:t>Medical Director, New York Stem Cell Treatment Center</a:t>
            </a:r>
          </a:p>
          <a:p>
            <a:pPr algn="ctr">
              <a:buFont typeface="Wingdings 2" pitchFamily="18" charset="2"/>
              <a:buNone/>
            </a:pPr>
            <a:r>
              <a:rPr lang="en-US" sz="2400" dirty="0" smtClean="0"/>
              <a:t>Senior Staff Physician, Patients Medical</a:t>
            </a:r>
          </a:p>
          <a:p>
            <a:pPr lvl="1"/>
            <a:endParaRPr lang="en-US" dirty="0" smtClean="0"/>
          </a:p>
        </p:txBody>
      </p:sp>
      <p:sp>
        <p:nvSpPr>
          <p:cNvPr id="25603" name="Footer Placeholder 5"/>
          <p:cNvSpPr>
            <a:spLocks noGrp="1"/>
          </p:cNvSpPr>
          <p:nvPr>
            <p:ph type="ftr" sz="quarter" idx="11"/>
          </p:nvPr>
        </p:nvSpPr>
        <p:spPr bwMode="auto">
          <a:xfrm>
            <a:off x="228600" y="6477000"/>
            <a:ext cx="8458200" cy="274638"/>
          </a:xfrm>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25604" name="Picture 7" descr="MDscope.jpg"/>
          <p:cNvPicPr>
            <a:picLocks noChangeAspect="1"/>
          </p:cNvPicPr>
          <p:nvPr/>
        </p:nvPicPr>
        <p:blipFill>
          <a:blip r:embed="rId2" cstate="print"/>
          <a:srcRect/>
          <a:stretch>
            <a:fillRect/>
          </a:stretch>
        </p:blipFill>
        <p:spPr bwMode="auto">
          <a:xfrm>
            <a:off x="3581400" y="4419600"/>
            <a:ext cx="2058988" cy="2058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Patients Medical</a:t>
            </a:r>
            <a:endParaRPr lang="en-US" dirty="0">
              <a:solidFill>
                <a:schemeClr val="accent1">
                  <a:satMod val="150000"/>
                </a:schemeClr>
              </a:solidFill>
            </a:endParaRPr>
          </a:p>
        </p:txBody>
      </p:sp>
      <p:sp>
        <p:nvSpPr>
          <p:cNvPr id="3" name="Content Placeholder 2"/>
          <p:cNvSpPr>
            <a:spLocks noGrp="1"/>
          </p:cNvSpPr>
          <p:nvPr>
            <p:ph idx="1"/>
          </p:nvPr>
        </p:nvSpPr>
        <p:spPr>
          <a:xfrm>
            <a:off x="457200" y="1851025"/>
            <a:ext cx="5867400" cy="4625975"/>
          </a:xfrm>
        </p:spPr>
        <p:txBody>
          <a:bodyPr rtlCol="0">
            <a:normAutofit fontScale="77500" lnSpcReduction="20000"/>
          </a:bodyPr>
          <a:lstStyle/>
          <a:p>
            <a:pPr marL="438912" indent="-320040" algn="ctr" fontAlgn="auto">
              <a:spcBef>
                <a:spcPts val="0"/>
              </a:spcBef>
              <a:spcAft>
                <a:spcPts val="0"/>
              </a:spcAft>
              <a:buFont typeface="Wingdings 2"/>
              <a:buNone/>
              <a:defRPr/>
            </a:pPr>
            <a:endParaRPr lang="en-US" dirty="0" smtClean="0"/>
          </a:p>
          <a:p>
            <a:pPr marL="438912" indent="-320040" fontAlgn="auto">
              <a:lnSpc>
                <a:spcPct val="120000"/>
              </a:lnSpc>
              <a:spcBef>
                <a:spcPts val="0"/>
              </a:spcBef>
              <a:spcAft>
                <a:spcPts val="0"/>
              </a:spcAft>
              <a:buFont typeface="Wingdings 2"/>
              <a:buChar char=""/>
              <a:defRPr/>
            </a:pPr>
            <a:r>
              <a:rPr lang="en-US" dirty="0" smtClean="0"/>
              <a:t>Received medical doctorate from Yale</a:t>
            </a:r>
          </a:p>
          <a:p>
            <a:pPr marL="438912" indent="-320040" fontAlgn="auto">
              <a:lnSpc>
                <a:spcPct val="120000"/>
              </a:lnSpc>
              <a:spcBef>
                <a:spcPts val="0"/>
              </a:spcBef>
              <a:spcAft>
                <a:spcPts val="0"/>
              </a:spcAft>
              <a:buFont typeface="Wingdings 2"/>
              <a:buChar char=""/>
              <a:defRPr/>
            </a:pPr>
            <a:r>
              <a:rPr lang="en-US" dirty="0" smtClean="0"/>
              <a:t>Completed residency with board certification in Family Medicine</a:t>
            </a:r>
          </a:p>
          <a:p>
            <a:pPr marL="438912" indent="-320040" fontAlgn="auto">
              <a:lnSpc>
                <a:spcPct val="120000"/>
              </a:lnSpc>
              <a:spcBef>
                <a:spcPts val="0"/>
              </a:spcBef>
              <a:spcAft>
                <a:spcPts val="0"/>
              </a:spcAft>
              <a:buFont typeface="Wingdings 2"/>
              <a:buChar char=""/>
              <a:defRPr/>
            </a:pPr>
            <a:r>
              <a:rPr lang="en-US" dirty="0" smtClean="0"/>
              <a:t>Certified in acupuncture, Chinese herbal medicine, applied kinesiology (AK), and homeopathy</a:t>
            </a:r>
          </a:p>
          <a:p>
            <a:pPr marL="438912" indent="-320040" fontAlgn="auto">
              <a:lnSpc>
                <a:spcPct val="120000"/>
              </a:lnSpc>
              <a:spcBef>
                <a:spcPts val="0"/>
              </a:spcBef>
              <a:spcAft>
                <a:spcPts val="0"/>
              </a:spcAft>
              <a:buFont typeface="Wingdings 2"/>
              <a:buChar char=""/>
              <a:defRPr/>
            </a:pPr>
            <a:r>
              <a:rPr lang="en-US" dirty="0" smtClean="0"/>
              <a:t>25 years’ experience in integrative medicine</a:t>
            </a:r>
          </a:p>
          <a:p>
            <a:pPr marL="438912" indent="-320040" algn="ctr" fontAlgn="auto">
              <a:spcBef>
                <a:spcPts val="0"/>
              </a:spcBef>
              <a:spcAft>
                <a:spcPts val="0"/>
              </a:spcAft>
              <a:buFont typeface="Wingdings 2"/>
              <a:buNone/>
              <a:defRPr/>
            </a:pPr>
            <a:r>
              <a:rPr lang="en-US" dirty="0" smtClean="0"/>
              <a:t/>
            </a:r>
            <a:br>
              <a:rPr lang="en-US" dirty="0" smtClean="0"/>
            </a:br>
            <a:endParaRPr lang="en-US" dirty="0" smtClean="0"/>
          </a:p>
          <a:p>
            <a:pPr marL="731520" lvl="1" indent="-274320" fontAlgn="auto">
              <a:spcAft>
                <a:spcPts val="0"/>
              </a:spcAft>
              <a:buFont typeface="Wingdings"/>
              <a:buChar char=""/>
              <a:defRPr/>
            </a:pPr>
            <a:endParaRPr lang="en-US" dirty="0"/>
          </a:p>
        </p:txBody>
      </p:sp>
      <p:sp>
        <p:nvSpPr>
          <p:cNvPr id="26627" name="Footer Placeholder 5"/>
          <p:cNvSpPr>
            <a:spLocks noGrp="1"/>
          </p:cNvSpPr>
          <p:nvPr>
            <p:ph type="ftr" sz="quarter" idx="11"/>
          </p:nvPr>
        </p:nvSpPr>
        <p:spPr bwMode="auto">
          <a:xfrm>
            <a:off x="228600" y="6477000"/>
            <a:ext cx="8458200" cy="274638"/>
          </a:xfrm>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26628" name="Picture 6" descr="ayurveda_herbs.jpg"/>
          <p:cNvPicPr>
            <a:picLocks noChangeAspect="1"/>
          </p:cNvPicPr>
          <p:nvPr/>
        </p:nvPicPr>
        <p:blipFill>
          <a:blip r:embed="rId2" cstate="print"/>
          <a:srcRect/>
          <a:stretch>
            <a:fillRect/>
          </a:stretch>
        </p:blipFill>
        <p:spPr bwMode="auto">
          <a:xfrm>
            <a:off x="6400800" y="2590800"/>
            <a:ext cx="2600325"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Stem Cell Therapy in the News</a:t>
            </a:r>
            <a:endParaRPr lang="en-US" dirty="0">
              <a:solidFill>
                <a:schemeClr val="accent1">
                  <a:satMod val="150000"/>
                </a:schemeClr>
              </a:solidFill>
            </a:endParaRPr>
          </a:p>
        </p:txBody>
      </p:sp>
      <p:sp>
        <p:nvSpPr>
          <p:cNvPr id="3" name="Content Placeholder 2"/>
          <p:cNvSpPr>
            <a:spLocks noGrp="1"/>
          </p:cNvSpPr>
          <p:nvPr>
            <p:ph idx="1"/>
          </p:nvPr>
        </p:nvSpPr>
        <p:spPr>
          <a:xfrm>
            <a:off x="457200" y="1851025"/>
            <a:ext cx="8229600" cy="4625975"/>
          </a:xfrm>
        </p:spPr>
        <p:txBody>
          <a:bodyPr rtlCol="0">
            <a:normAutofit/>
          </a:bodyPr>
          <a:lstStyle/>
          <a:p>
            <a:pPr marL="709612" indent="-457200" fontAlgn="auto">
              <a:spcBef>
                <a:spcPts val="0"/>
              </a:spcBef>
              <a:spcAft>
                <a:spcPts val="0"/>
              </a:spcAft>
              <a:defRPr/>
            </a:pPr>
            <a:r>
              <a:rPr lang="en-US" sz="2800" b="1" dirty="0" smtClean="0"/>
              <a:t>Broncos Quarterback, Peyton Manning</a:t>
            </a:r>
          </a:p>
          <a:p>
            <a:pPr marL="709612" indent="-457200" fontAlgn="auto">
              <a:spcBef>
                <a:spcPts val="0"/>
              </a:spcBef>
              <a:spcAft>
                <a:spcPts val="0"/>
              </a:spcAft>
              <a:defRPr/>
            </a:pPr>
            <a:r>
              <a:rPr lang="en-US" sz="2800" b="1" dirty="0" smtClean="0"/>
              <a:t>NE Patriots </a:t>
            </a:r>
            <a:r>
              <a:rPr lang="en-US" sz="2800" b="1" dirty="0"/>
              <a:t>L</a:t>
            </a:r>
            <a:r>
              <a:rPr lang="en-US" sz="2800" b="1" dirty="0" smtClean="0"/>
              <a:t>ineman, Jarvis Green</a:t>
            </a:r>
          </a:p>
          <a:p>
            <a:pPr marL="685800" indent="-457200" fontAlgn="auto">
              <a:spcBef>
                <a:spcPts val="0"/>
              </a:spcBef>
              <a:spcAft>
                <a:spcPts val="0"/>
              </a:spcAft>
              <a:defRPr/>
            </a:pPr>
            <a:r>
              <a:rPr lang="en-US" sz="2800" b="1" dirty="0" smtClean="0"/>
              <a:t>Texas Governor, Rick Perry</a:t>
            </a:r>
          </a:p>
          <a:p>
            <a:pPr marL="685800" indent="-457200" fontAlgn="auto">
              <a:spcBef>
                <a:spcPts val="0"/>
              </a:spcBef>
              <a:spcAft>
                <a:spcPts val="0"/>
              </a:spcAft>
              <a:defRPr/>
            </a:pPr>
            <a:r>
              <a:rPr lang="en-US" sz="2800" b="1" dirty="0" smtClean="0"/>
              <a:t>Actor and Author, Suzanne Somers</a:t>
            </a:r>
            <a:r>
              <a:rPr lang="en-US" sz="2800" dirty="0" smtClean="0"/>
              <a:t/>
            </a:r>
            <a:br>
              <a:rPr lang="en-US" sz="2800" dirty="0" smtClean="0"/>
            </a:br>
            <a:endParaRPr lang="en-US" sz="2800" dirty="0" smtClean="0"/>
          </a:p>
          <a:p>
            <a:pPr marL="731520" lvl="1" indent="-274320" fontAlgn="auto">
              <a:spcAft>
                <a:spcPts val="0"/>
              </a:spcAft>
              <a:buFont typeface="Wingdings"/>
              <a:buChar char=""/>
              <a:defRPr/>
            </a:pPr>
            <a:endParaRPr lang="en-US" dirty="0"/>
          </a:p>
        </p:txBody>
      </p:sp>
      <p:sp>
        <p:nvSpPr>
          <p:cNvPr id="28675" name="Footer Placeholder 5"/>
          <p:cNvSpPr>
            <a:spLocks noGrp="1"/>
          </p:cNvSpPr>
          <p:nvPr>
            <p:ph type="ftr" sz="quarter" idx="11"/>
          </p:nvPr>
        </p:nvSpPr>
        <p:spPr bwMode="auto">
          <a:xfrm>
            <a:off x="228600" y="6477000"/>
            <a:ext cx="8458200" cy="274638"/>
          </a:xfrm>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10" name="Picture 9" descr="rick-perry.jpg"/>
          <p:cNvPicPr>
            <a:picLocks noChangeAspect="1"/>
          </p:cNvPicPr>
          <p:nvPr/>
        </p:nvPicPr>
        <p:blipFill>
          <a:blip r:embed="rId2" cstate="print"/>
          <a:stretch>
            <a:fillRect/>
          </a:stretch>
        </p:blipFill>
        <p:spPr>
          <a:xfrm>
            <a:off x="6858000" y="4191000"/>
            <a:ext cx="1319740" cy="194826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924175" y="4208866"/>
            <a:ext cx="1930400" cy="1930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057775" y="4208865"/>
            <a:ext cx="1447800" cy="1932569"/>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19175" y="4208866"/>
            <a:ext cx="1560866" cy="193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fontAlgn="auto">
              <a:spcAft>
                <a:spcPts val="0"/>
              </a:spcAft>
              <a:defRPr/>
            </a:pPr>
            <a:r>
              <a:rPr lang="en-US" dirty="0" smtClean="0">
                <a:solidFill>
                  <a:schemeClr val="accent1">
                    <a:satMod val="150000"/>
                  </a:schemeClr>
                </a:solidFill>
              </a:rPr>
              <a:t>Stem Cell Therapy</a:t>
            </a:r>
            <a:endParaRPr lang="en-US" dirty="0">
              <a:solidFill>
                <a:schemeClr val="accent1">
                  <a:satMod val="150000"/>
                </a:schemeClr>
              </a:solidFill>
            </a:endParaRPr>
          </a:p>
        </p:txBody>
      </p:sp>
      <p:sp>
        <p:nvSpPr>
          <p:cNvPr id="29698" name="Text Placeholder 5"/>
          <p:cNvSpPr>
            <a:spLocks noGrp="1"/>
          </p:cNvSpPr>
          <p:nvPr>
            <p:ph type="body" idx="1"/>
          </p:nvPr>
        </p:nvSpPr>
        <p:spPr>
          <a:xfrm>
            <a:off x="741363" y="1828800"/>
            <a:ext cx="8021637" cy="685800"/>
          </a:xfrm>
        </p:spPr>
        <p:txBody>
          <a:bodyPr/>
          <a:lstStyle/>
          <a:p>
            <a:endParaRPr lang="en-US" dirty="0" smtClean="0"/>
          </a:p>
        </p:txBody>
      </p:sp>
      <p:sp>
        <p:nvSpPr>
          <p:cNvPr id="4" name="Footer Placeholder 3"/>
          <p:cNvSpPr>
            <a:spLocks noGrp="1"/>
          </p:cNvSpPr>
          <p:nvPr>
            <p:ph type="ftr" sz="quarter" idx="11"/>
          </p:nvPr>
        </p:nvSpPr>
        <p:spPr/>
        <p:txBody>
          <a:bodyPr/>
          <a:lstStyle/>
          <a:p>
            <a:pPr>
              <a:defRPr/>
            </a:pPr>
            <a:r>
              <a:rPr lang="en-US"/>
              <a:t>www.patientsmedical.com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z="4000" dirty="0" smtClean="0">
                <a:solidFill>
                  <a:schemeClr val="accent1">
                    <a:satMod val="150000"/>
                  </a:schemeClr>
                </a:solidFill>
              </a:rPr>
              <a:t>Stem Cell Case Study: </a:t>
            </a:r>
            <a:br>
              <a:rPr lang="en-US" sz="4000" dirty="0" smtClean="0">
                <a:solidFill>
                  <a:schemeClr val="accent1">
                    <a:satMod val="150000"/>
                  </a:schemeClr>
                </a:solidFill>
              </a:rPr>
            </a:br>
            <a:r>
              <a:rPr lang="en-US" sz="4000" dirty="0" smtClean="0">
                <a:solidFill>
                  <a:schemeClr val="accent1">
                    <a:satMod val="150000"/>
                  </a:schemeClr>
                </a:solidFill>
              </a:rPr>
              <a:t>Hair Regrowth for Alopecia</a:t>
            </a:r>
            <a:endParaRPr lang="en-US" sz="4000" dirty="0">
              <a:solidFill>
                <a:schemeClr val="accent1">
                  <a:satMod val="150000"/>
                </a:schemeClr>
              </a:solidFill>
            </a:endParaRPr>
          </a:p>
        </p:txBody>
      </p:sp>
      <p:sp>
        <p:nvSpPr>
          <p:cNvPr id="44035" name="Footer Placeholder 4"/>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grpSp>
        <p:nvGrpSpPr>
          <p:cNvPr id="14" name="Group 13"/>
          <p:cNvGrpSpPr/>
          <p:nvPr/>
        </p:nvGrpSpPr>
        <p:grpSpPr>
          <a:xfrm>
            <a:off x="533400" y="2235853"/>
            <a:ext cx="8277214" cy="3380258"/>
            <a:chOff x="582326" y="2424442"/>
            <a:chExt cx="8277214" cy="3380258"/>
          </a:xfrm>
        </p:grpSpPr>
        <p:sp>
          <p:nvSpPr>
            <p:cNvPr id="6" name="TextBox 5"/>
            <p:cNvSpPr txBox="1"/>
            <p:nvPr/>
          </p:nvSpPr>
          <p:spPr>
            <a:xfrm>
              <a:off x="7030740" y="2858473"/>
              <a:ext cx="1828800" cy="369332"/>
            </a:xfrm>
            <a:prstGeom prst="rect">
              <a:avLst/>
            </a:prstGeom>
            <a:noFill/>
          </p:spPr>
          <p:txBody>
            <a:bodyPr wrap="square" rtlCol="0">
              <a:spAutoFit/>
            </a:bodyPr>
            <a:lstStyle/>
            <a:p>
              <a:pPr algn="ctr"/>
              <a:r>
                <a:rPr lang="en-US" dirty="0" smtClean="0"/>
                <a:t>Before</a:t>
              </a:r>
              <a:endParaRPr lang="en-US" dirty="0"/>
            </a:p>
          </p:txBody>
        </p:sp>
        <p:sp>
          <p:nvSpPr>
            <p:cNvPr id="11" name="TextBox 10"/>
            <p:cNvSpPr txBox="1"/>
            <p:nvPr/>
          </p:nvSpPr>
          <p:spPr>
            <a:xfrm>
              <a:off x="7221240" y="4675128"/>
              <a:ext cx="1638300" cy="369332"/>
            </a:xfrm>
            <a:prstGeom prst="rect">
              <a:avLst/>
            </a:prstGeom>
            <a:noFill/>
          </p:spPr>
          <p:txBody>
            <a:bodyPr wrap="square" rtlCol="0">
              <a:spAutoFit/>
            </a:bodyPr>
            <a:lstStyle/>
            <a:p>
              <a:pPr algn="ctr"/>
              <a:r>
                <a:rPr lang="en-US" dirty="0" smtClean="0"/>
                <a:t>After</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8775" y="2424442"/>
              <a:ext cx="1984913" cy="148868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73340" y="2437296"/>
              <a:ext cx="1984914" cy="148868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763540" y="2437296"/>
              <a:ext cx="1984914" cy="148868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82326" y="4067949"/>
              <a:ext cx="2017809" cy="1513357"/>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763541" y="4054521"/>
              <a:ext cx="1984914" cy="1488685"/>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xmlns="" val="0"/>
                </a:ext>
              </a:extLst>
            </a:blip>
            <a:srcRect r="27892"/>
            <a:stretch/>
          </p:blipFill>
          <p:spPr>
            <a:xfrm>
              <a:off x="5143499" y="4054521"/>
              <a:ext cx="1682695" cy="1750179"/>
            </a:xfrm>
            <a:prstGeom prst="rect">
              <a:avLst/>
            </a:prstGeom>
          </p:spPr>
        </p:pic>
      </p:grpSp>
    </p:spTree>
    <p:extLst>
      <p:ext uri="{BB962C8B-B14F-4D97-AF65-F5344CB8AC3E}">
        <p14:creationId xmlns:p14="http://schemas.microsoft.com/office/powerpoint/2010/main" xmlns="" val="3820181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sz="4000" dirty="0" smtClean="0">
                <a:solidFill>
                  <a:schemeClr val="accent1">
                    <a:satMod val="150000"/>
                  </a:schemeClr>
                </a:solidFill>
              </a:rPr>
              <a:t>What is a stem cell?</a:t>
            </a:r>
            <a:endParaRPr lang="en-US" sz="4000" dirty="0">
              <a:solidFill>
                <a:schemeClr val="accent1">
                  <a:satMod val="150000"/>
                </a:schemeClr>
              </a:solidFill>
            </a:endParaRPr>
          </a:p>
        </p:txBody>
      </p:sp>
      <p:sp>
        <p:nvSpPr>
          <p:cNvPr id="44035" name="Footer Placeholder 4"/>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
        <p:nvSpPr>
          <p:cNvPr id="15" name="Content Placeholder 2"/>
          <p:cNvSpPr>
            <a:spLocks noGrp="1"/>
          </p:cNvSpPr>
          <p:nvPr>
            <p:ph idx="1"/>
          </p:nvPr>
        </p:nvSpPr>
        <p:spPr>
          <a:xfrm>
            <a:off x="457200" y="1774825"/>
            <a:ext cx="8229600" cy="4625975"/>
          </a:xfrm>
        </p:spPr>
        <p:txBody>
          <a:bodyPr rtlCol="0">
            <a:normAutofit/>
          </a:bodyPr>
          <a:lstStyle/>
          <a:p>
            <a:pPr marL="476250" indent="-457200"/>
            <a:endParaRPr lang="en-US" dirty="0" smtClean="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1752599"/>
            <a:ext cx="7437122" cy="46482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9418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What are Stem Cells?</a:t>
            </a:r>
            <a:endParaRPr lang="en-US" dirty="0">
              <a:solidFill>
                <a:schemeClr val="accent1">
                  <a:satMod val="150000"/>
                </a:schemeClr>
              </a:solidFill>
            </a:endParaRPr>
          </a:p>
        </p:txBody>
      </p:sp>
      <p:sp>
        <p:nvSpPr>
          <p:cNvPr id="3" name="Content Placeholder 2"/>
          <p:cNvSpPr>
            <a:spLocks noGrp="1"/>
          </p:cNvSpPr>
          <p:nvPr>
            <p:ph idx="1"/>
          </p:nvPr>
        </p:nvSpPr>
        <p:spPr>
          <a:xfrm>
            <a:off x="152400" y="1752600"/>
            <a:ext cx="7239000" cy="4625975"/>
          </a:xfrm>
        </p:spPr>
        <p:txBody>
          <a:bodyPr rtlCol="0">
            <a:normAutofit fontScale="92500" lnSpcReduction="20000"/>
          </a:bodyPr>
          <a:lstStyle/>
          <a:p>
            <a:pPr marL="438912" indent="-320040" fontAlgn="auto">
              <a:spcBef>
                <a:spcPts val="0"/>
              </a:spcBef>
              <a:spcAft>
                <a:spcPts val="0"/>
              </a:spcAft>
              <a:buFont typeface="Wingdings 2"/>
              <a:buChar char=""/>
              <a:defRPr/>
            </a:pPr>
            <a:r>
              <a:rPr lang="en-US" dirty="0" smtClean="0"/>
              <a:t>Have potential to develop into many different cell types in the body</a:t>
            </a:r>
          </a:p>
          <a:p>
            <a:pPr marL="438912" indent="-320040" fontAlgn="auto">
              <a:spcBef>
                <a:spcPts val="0"/>
              </a:spcBef>
              <a:spcAft>
                <a:spcPts val="0"/>
              </a:spcAft>
              <a:buFont typeface="Wingdings 2"/>
              <a:buChar char=""/>
              <a:defRPr/>
            </a:pPr>
            <a:r>
              <a:rPr lang="en-US" dirty="0" smtClean="0"/>
              <a:t>Internal repair system: a blueprint </a:t>
            </a:r>
          </a:p>
          <a:p>
            <a:pPr marL="118872" indent="0" fontAlgn="auto">
              <a:spcBef>
                <a:spcPts val="0"/>
              </a:spcBef>
              <a:spcAft>
                <a:spcPts val="0"/>
              </a:spcAft>
              <a:buNone/>
              <a:defRPr/>
            </a:pPr>
            <a:r>
              <a:rPr lang="en-US" dirty="0"/>
              <a:t> </a:t>
            </a:r>
            <a:r>
              <a:rPr lang="en-US" dirty="0" smtClean="0"/>
              <a:t>   capable of taking on structure and </a:t>
            </a:r>
          </a:p>
          <a:p>
            <a:pPr marL="118872" indent="0" fontAlgn="auto">
              <a:spcBef>
                <a:spcPts val="0"/>
              </a:spcBef>
              <a:spcAft>
                <a:spcPts val="0"/>
              </a:spcAft>
              <a:buNone/>
              <a:defRPr/>
            </a:pPr>
            <a:r>
              <a:rPr lang="en-US" dirty="0"/>
              <a:t> </a:t>
            </a:r>
            <a:r>
              <a:rPr lang="en-US" dirty="0" smtClean="0"/>
              <a:t>   function found throughout the body’s </a:t>
            </a:r>
          </a:p>
          <a:p>
            <a:pPr marL="118872" indent="0" fontAlgn="auto">
              <a:spcBef>
                <a:spcPts val="0"/>
              </a:spcBef>
              <a:spcAft>
                <a:spcPts val="0"/>
              </a:spcAft>
              <a:buNone/>
              <a:defRPr/>
            </a:pPr>
            <a:r>
              <a:rPr lang="en-US" dirty="0"/>
              <a:t> </a:t>
            </a:r>
            <a:r>
              <a:rPr lang="en-US" dirty="0" smtClean="0"/>
              <a:t>   tissues</a:t>
            </a:r>
          </a:p>
          <a:p>
            <a:pPr marL="438912" indent="-320040" fontAlgn="auto">
              <a:spcBef>
                <a:spcPts val="0"/>
              </a:spcBef>
              <a:spcAft>
                <a:spcPts val="0"/>
              </a:spcAft>
              <a:buFont typeface="Wingdings 2"/>
              <a:buChar char=""/>
              <a:defRPr/>
            </a:pPr>
            <a:r>
              <a:rPr lang="en-US" dirty="0" smtClean="0"/>
              <a:t>When a stem cell divides, each new cell has the potential to</a:t>
            </a:r>
          </a:p>
          <a:p>
            <a:pPr marL="731520" lvl="1" indent="-274320" fontAlgn="auto">
              <a:spcAft>
                <a:spcPts val="0"/>
              </a:spcAft>
              <a:buFont typeface="Wingdings"/>
              <a:buChar char=""/>
              <a:defRPr/>
            </a:pPr>
            <a:r>
              <a:rPr lang="en-US" dirty="0" smtClean="0"/>
              <a:t>Remain a stem cell or…</a:t>
            </a:r>
          </a:p>
          <a:p>
            <a:pPr marL="731520" lvl="1" indent="-274320" fontAlgn="auto">
              <a:spcAft>
                <a:spcPts val="0"/>
              </a:spcAft>
              <a:buFont typeface="Wingdings"/>
              <a:buChar char=""/>
              <a:defRPr/>
            </a:pPr>
            <a:r>
              <a:rPr lang="en-US" dirty="0" smtClean="0"/>
              <a:t>Become another type of cell with a more specialized function (i.e. muscle cell, red blood cell, brain cell, etc)</a:t>
            </a:r>
          </a:p>
        </p:txBody>
      </p:sp>
      <p:sp>
        <p:nvSpPr>
          <p:cNvPr id="30723" name="Footer Placeholder 4"/>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5" name="Picture 4" descr="adult-stem-cell.jpg"/>
          <p:cNvPicPr>
            <a:picLocks noChangeAspect="1"/>
          </p:cNvPicPr>
          <p:nvPr/>
        </p:nvPicPr>
        <p:blipFill>
          <a:blip r:embed="rId2" cstate="print"/>
          <a:stretch>
            <a:fillRect/>
          </a:stretch>
        </p:blipFill>
        <p:spPr>
          <a:xfrm>
            <a:off x="7086600" y="1676400"/>
            <a:ext cx="1804693" cy="180469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What are Stem Cells?</a:t>
            </a:r>
            <a:endParaRPr lang="en-US" dirty="0">
              <a:solidFill>
                <a:schemeClr val="accent1">
                  <a:satMod val="150000"/>
                </a:schemeClr>
              </a:solidFill>
            </a:endParaRPr>
          </a:p>
        </p:txBody>
      </p:sp>
      <p:sp>
        <p:nvSpPr>
          <p:cNvPr id="33794" name="Content Placeholder 2"/>
          <p:cNvSpPr>
            <a:spLocks noGrp="1"/>
          </p:cNvSpPr>
          <p:nvPr>
            <p:ph idx="1"/>
          </p:nvPr>
        </p:nvSpPr>
        <p:spPr/>
        <p:txBody>
          <a:bodyPr/>
          <a:lstStyle/>
          <a:p>
            <a:r>
              <a:rPr lang="en-US" smtClean="0"/>
              <a:t>Offer new possibilities</a:t>
            </a:r>
          </a:p>
          <a:p>
            <a:pPr lvl="1"/>
            <a:r>
              <a:rPr lang="en-US" smtClean="0"/>
              <a:t>Treating chronic conditions</a:t>
            </a:r>
          </a:p>
          <a:p>
            <a:pPr lvl="1"/>
            <a:r>
              <a:rPr lang="en-US" smtClean="0"/>
              <a:t>Regenerative and reparative medicine</a:t>
            </a:r>
          </a:p>
          <a:p>
            <a:pPr lvl="1"/>
            <a:endParaRPr lang="en-US" smtClean="0"/>
          </a:p>
        </p:txBody>
      </p:sp>
      <p:sp>
        <p:nvSpPr>
          <p:cNvPr id="33795" name="Footer Placeholder 4"/>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5" name="Picture 4" descr="humantouchdoc.jpg"/>
          <p:cNvPicPr>
            <a:picLocks noChangeAspect="1"/>
          </p:cNvPicPr>
          <p:nvPr/>
        </p:nvPicPr>
        <p:blipFill>
          <a:blip r:embed="rId2" cstate="print"/>
          <a:stretch>
            <a:fillRect/>
          </a:stretch>
        </p:blipFill>
        <p:spPr>
          <a:xfrm>
            <a:off x="3346704" y="3886200"/>
            <a:ext cx="2450592" cy="214426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What is regenerative medicine?</a:t>
            </a:r>
            <a:endParaRPr lang="en-US" dirty="0">
              <a:solidFill>
                <a:schemeClr val="accent1">
                  <a:satMod val="150000"/>
                </a:schemeClr>
              </a:solidFill>
            </a:endParaRPr>
          </a:p>
        </p:txBody>
      </p:sp>
      <p:sp>
        <p:nvSpPr>
          <p:cNvPr id="3" name="Content Placeholder 2"/>
          <p:cNvSpPr>
            <a:spLocks noGrp="1"/>
          </p:cNvSpPr>
          <p:nvPr>
            <p:ph idx="1"/>
          </p:nvPr>
        </p:nvSpPr>
        <p:spPr>
          <a:xfrm>
            <a:off x="304800" y="1752600"/>
            <a:ext cx="8229600" cy="4625975"/>
          </a:xfrm>
        </p:spPr>
        <p:txBody>
          <a:bodyPr rtlCol="0">
            <a:normAutofit fontScale="92500" lnSpcReduction="10000"/>
          </a:bodyPr>
          <a:lstStyle/>
          <a:p>
            <a:pPr marL="438912" indent="-320040" fontAlgn="auto">
              <a:spcBef>
                <a:spcPts val="0"/>
              </a:spcBef>
              <a:spcAft>
                <a:spcPts val="0"/>
              </a:spcAft>
              <a:buFont typeface="Wingdings 2"/>
              <a:buChar char=""/>
              <a:defRPr/>
            </a:pPr>
            <a:r>
              <a:rPr lang="en-US" dirty="0" smtClean="0"/>
              <a:t>Regenerative cell functions include</a:t>
            </a:r>
          </a:p>
          <a:p>
            <a:pPr marL="731520" lvl="1" indent="-274320" fontAlgn="auto">
              <a:spcAft>
                <a:spcPts val="0"/>
              </a:spcAft>
              <a:buFont typeface="Wingdings"/>
              <a:buChar char=""/>
              <a:defRPr/>
            </a:pPr>
            <a:r>
              <a:rPr lang="en-US" dirty="0" smtClean="0"/>
              <a:t>Anti-inflammatory</a:t>
            </a:r>
          </a:p>
          <a:p>
            <a:pPr marL="731520" lvl="1" indent="-274320" fontAlgn="auto">
              <a:spcAft>
                <a:spcPts val="0"/>
              </a:spcAft>
              <a:buFont typeface="Wingdings"/>
              <a:buChar char=""/>
              <a:defRPr/>
            </a:pPr>
            <a:r>
              <a:rPr lang="en-US" dirty="0" err="1" smtClean="0"/>
              <a:t>Immuno</a:t>
            </a:r>
            <a:r>
              <a:rPr lang="en-US" dirty="0" smtClean="0"/>
              <a:t>-Modulation </a:t>
            </a:r>
            <a:br>
              <a:rPr lang="en-US" dirty="0" smtClean="0"/>
            </a:br>
            <a:r>
              <a:rPr lang="en-US" dirty="0" smtClean="0"/>
              <a:t>(affecting the immune system)</a:t>
            </a:r>
          </a:p>
          <a:p>
            <a:pPr marL="731520" lvl="1" indent="-274320" fontAlgn="auto">
              <a:spcAft>
                <a:spcPts val="0"/>
              </a:spcAft>
              <a:buFont typeface="Wingdings"/>
              <a:buChar char=""/>
              <a:defRPr/>
            </a:pPr>
            <a:r>
              <a:rPr lang="en-US" dirty="0" err="1" smtClean="0"/>
              <a:t>Trophic</a:t>
            </a:r>
            <a:r>
              <a:rPr lang="en-US" dirty="0" smtClean="0"/>
              <a:t> Support (energy level)</a:t>
            </a:r>
          </a:p>
          <a:p>
            <a:pPr marL="731520" lvl="1" indent="-274320" fontAlgn="auto">
              <a:spcAft>
                <a:spcPts val="0"/>
              </a:spcAft>
              <a:buFont typeface="Wingdings"/>
              <a:buChar char=""/>
              <a:defRPr/>
            </a:pPr>
            <a:r>
              <a:rPr lang="en-US" dirty="0" smtClean="0"/>
              <a:t>Differentiation (how a cell specializes)</a:t>
            </a:r>
          </a:p>
          <a:p>
            <a:pPr marL="731520" lvl="1" indent="-274320" fontAlgn="auto">
              <a:spcAft>
                <a:spcPts val="0"/>
              </a:spcAft>
              <a:buFont typeface="Wingdings"/>
              <a:buChar char=""/>
              <a:defRPr/>
            </a:pPr>
            <a:r>
              <a:rPr lang="en-US" dirty="0" smtClean="0"/>
              <a:t>Homing (knowing where to migrate)</a:t>
            </a:r>
          </a:p>
          <a:p>
            <a:pPr marL="731520" lvl="1" indent="-274320" fontAlgn="auto">
              <a:spcAft>
                <a:spcPts val="0"/>
              </a:spcAft>
              <a:buFont typeface="Wingdings"/>
              <a:buChar char=""/>
              <a:defRPr/>
            </a:pPr>
            <a:r>
              <a:rPr lang="en-US" dirty="0" smtClean="0"/>
              <a:t>Revascularization (increasing blood flow)</a:t>
            </a:r>
          </a:p>
          <a:p>
            <a:pPr marL="731520" lvl="1" indent="-274320" fontAlgn="auto">
              <a:spcAft>
                <a:spcPts val="0"/>
              </a:spcAft>
              <a:buFont typeface="Wingdings"/>
              <a:buChar char=""/>
              <a:defRPr/>
            </a:pPr>
            <a:r>
              <a:rPr lang="en-US" dirty="0" smtClean="0"/>
              <a:t>Maximizing cell longevity with efficient removal </a:t>
            </a:r>
          </a:p>
          <a:p>
            <a:pPr marL="457200" lvl="1" indent="0" fontAlgn="auto">
              <a:spcAft>
                <a:spcPts val="0"/>
              </a:spcAft>
              <a:buNone/>
              <a:defRPr/>
            </a:pPr>
            <a:r>
              <a:rPr lang="en-US" dirty="0"/>
              <a:t> </a:t>
            </a:r>
            <a:r>
              <a:rPr lang="en-US" dirty="0" smtClean="0"/>
              <a:t>   and processing of dead cells</a:t>
            </a:r>
          </a:p>
          <a:p>
            <a:pPr marL="438912" indent="-320040" fontAlgn="auto">
              <a:spcBef>
                <a:spcPts val="0"/>
              </a:spcBef>
              <a:spcAft>
                <a:spcPts val="0"/>
              </a:spcAft>
              <a:buFont typeface="Wingdings 2"/>
              <a:buChar char=""/>
              <a:defRPr/>
            </a:pPr>
            <a:endParaRPr lang="en-US" dirty="0"/>
          </a:p>
        </p:txBody>
      </p:sp>
      <p:sp>
        <p:nvSpPr>
          <p:cNvPr id="38915"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5" name="Picture 4" descr="arthritis.jpg"/>
          <p:cNvPicPr>
            <a:picLocks noChangeAspect="1"/>
          </p:cNvPicPr>
          <p:nvPr/>
        </p:nvPicPr>
        <p:blipFill>
          <a:blip r:embed="rId2" cstate="print"/>
          <a:stretch>
            <a:fillRect/>
          </a:stretch>
        </p:blipFill>
        <p:spPr>
          <a:xfrm>
            <a:off x="6400800" y="2286000"/>
            <a:ext cx="2438400" cy="1828800"/>
          </a:xfrm>
          <a:prstGeom prst="rect">
            <a:avLst/>
          </a:prstGeom>
        </p:spPr>
      </p:pic>
    </p:spTree>
    <p:extLst>
      <p:ext uri="{BB962C8B-B14F-4D97-AF65-F5344CB8AC3E}">
        <p14:creationId xmlns:p14="http://schemas.microsoft.com/office/powerpoint/2010/main" xmlns="" val="713738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Patients Medical</a:t>
            </a:r>
            <a:endParaRPr lang="en-US" dirty="0">
              <a:solidFill>
                <a:schemeClr val="accent1">
                  <a:satMod val="150000"/>
                </a:schemeClr>
              </a:solidFill>
            </a:endParaRPr>
          </a:p>
        </p:txBody>
      </p:sp>
      <p:sp>
        <p:nvSpPr>
          <p:cNvPr id="16386" name="Content Placeholder 2"/>
          <p:cNvSpPr>
            <a:spLocks noGrp="1"/>
          </p:cNvSpPr>
          <p:nvPr>
            <p:ph idx="1"/>
          </p:nvPr>
        </p:nvSpPr>
        <p:spPr/>
        <p:txBody>
          <a:bodyPr/>
          <a:lstStyle/>
          <a:p>
            <a:r>
              <a:rPr lang="en-US" smtClean="0"/>
              <a:t>A holistic medical center</a:t>
            </a:r>
          </a:p>
          <a:p>
            <a:r>
              <a:rPr lang="en-US" smtClean="0"/>
              <a:t>Full-service</a:t>
            </a:r>
          </a:p>
        </p:txBody>
      </p:sp>
      <p:pic>
        <p:nvPicPr>
          <p:cNvPr id="16387" name="Picture 9" descr="dr gulati office.jpg"/>
          <p:cNvPicPr>
            <a:picLocks noChangeAspect="1"/>
          </p:cNvPicPr>
          <p:nvPr/>
        </p:nvPicPr>
        <p:blipFill>
          <a:blip r:embed="rId2" cstate="print"/>
          <a:srcRect b="12573"/>
          <a:stretch>
            <a:fillRect/>
          </a:stretch>
        </p:blipFill>
        <p:spPr bwMode="auto">
          <a:xfrm>
            <a:off x="1562100" y="3486150"/>
            <a:ext cx="3400425" cy="2209800"/>
          </a:xfrm>
          <a:prstGeom prst="rect">
            <a:avLst/>
          </a:prstGeom>
          <a:noFill/>
          <a:ln w="9525">
            <a:noFill/>
            <a:miter lim="800000"/>
            <a:headEnd/>
            <a:tailEnd/>
          </a:ln>
        </p:spPr>
      </p:pic>
      <p:pic>
        <p:nvPicPr>
          <p:cNvPr id="16388" name="Picture 13" descr="waitingarea.jpg"/>
          <p:cNvPicPr>
            <a:picLocks noChangeAspect="1"/>
          </p:cNvPicPr>
          <p:nvPr/>
        </p:nvPicPr>
        <p:blipFill>
          <a:blip r:embed="rId3" cstate="print"/>
          <a:srcRect b="12643"/>
          <a:stretch>
            <a:fillRect/>
          </a:stretch>
        </p:blipFill>
        <p:spPr bwMode="auto">
          <a:xfrm>
            <a:off x="4610100" y="2800350"/>
            <a:ext cx="3181350" cy="2101850"/>
          </a:xfrm>
          <a:prstGeom prst="rect">
            <a:avLst/>
          </a:prstGeom>
          <a:noFill/>
          <a:ln w="9525">
            <a:noFill/>
            <a:miter lim="800000"/>
            <a:headEnd/>
            <a:tailEnd/>
          </a:ln>
        </p:spPr>
      </p:pic>
      <p:sp>
        <p:nvSpPr>
          <p:cNvPr id="16389" name="Footer Placeholder 5"/>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History of Stem Cell Therapy</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a:bodyPr>
          <a:lstStyle/>
          <a:p>
            <a:pPr marL="114300" indent="19050" algn="ctr">
              <a:buNone/>
            </a:pPr>
            <a:r>
              <a:rPr lang="en-US" dirty="0" smtClean="0"/>
              <a:t>Prior to 2009 patients were going to  Dominican Republic, Costa Rica, Panama,  Mexico and China as well as other countries in Asia to receive stem cell therapy.</a:t>
            </a:r>
          </a:p>
          <a:p>
            <a:pPr>
              <a:buNone/>
            </a:pPr>
            <a:endParaRPr lang="en-US" dirty="0" smtClean="0"/>
          </a:p>
        </p:txBody>
      </p:sp>
      <p:sp>
        <p:nvSpPr>
          <p:cNvPr id="30723" name="Footer Placeholder 4"/>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5" name="Picture 4" descr="medical tourism.jpg"/>
          <p:cNvPicPr>
            <a:picLocks noChangeAspect="1"/>
          </p:cNvPicPr>
          <p:nvPr/>
        </p:nvPicPr>
        <p:blipFill>
          <a:blip r:embed="rId2" cstate="print"/>
          <a:stretch>
            <a:fillRect/>
          </a:stretch>
        </p:blipFill>
        <p:spPr>
          <a:xfrm>
            <a:off x="1730287" y="4038600"/>
            <a:ext cx="5683426" cy="20574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History of Stem Cell Therapy</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a:bodyPr>
          <a:lstStyle/>
          <a:p>
            <a:pPr marL="114300" indent="-38100" algn="ctr">
              <a:buNone/>
            </a:pPr>
            <a:r>
              <a:rPr lang="en-US" dirty="0" smtClean="0"/>
              <a:t>US slowly getting caught up to other countries where stem cell therapy has been used more regularly, particularly in China.</a:t>
            </a:r>
          </a:p>
        </p:txBody>
      </p:sp>
      <p:sp>
        <p:nvSpPr>
          <p:cNvPr id="30723" name="Footer Placeholder 4"/>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5" name="Picture 4" descr="to_drip_or_not_to.jpg"/>
          <p:cNvPicPr>
            <a:picLocks noChangeAspect="1"/>
          </p:cNvPicPr>
          <p:nvPr/>
        </p:nvPicPr>
        <p:blipFill>
          <a:blip r:embed="rId2" cstate="print"/>
          <a:srcRect b="15068"/>
          <a:stretch>
            <a:fillRect/>
          </a:stretch>
        </p:blipFill>
        <p:spPr>
          <a:xfrm>
            <a:off x="2209800" y="3429000"/>
            <a:ext cx="4762500" cy="23622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History of Stem Cell Therapy</a:t>
            </a:r>
            <a:endParaRPr lang="en-US" dirty="0">
              <a:solidFill>
                <a:schemeClr val="accent1">
                  <a:satMod val="150000"/>
                </a:schemeClr>
              </a:solidFill>
            </a:endParaRPr>
          </a:p>
        </p:txBody>
      </p:sp>
      <p:sp>
        <p:nvSpPr>
          <p:cNvPr id="3" name="Content Placeholder 2"/>
          <p:cNvSpPr>
            <a:spLocks noGrp="1"/>
          </p:cNvSpPr>
          <p:nvPr>
            <p:ph idx="1"/>
          </p:nvPr>
        </p:nvSpPr>
        <p:spPr>
          <a:xfrm>
            <a:off x="457200" y="1774825"/>
            <a:ext cx="5791200" cy="4625975"/>
          </a:xfrm>
        </p:spPr>
        <p:txBody>
          <a:bodyPr rtlCol="0">
            <a:normAutofit/>
          </a:bodyPr>
          <a:lstStyle/>
          <a:p>
            <a:pPr marL="57150" indent="-38100">
              <a:buNone/>
            </a:pPr>
            <a:r>
              <a:rPr lang="en-US" dirty="0" smtClean="0"/>
              <a:t>Clinical trials are being started throughout the country to </a:t>
            </a:r>
          </a:p>
          <a:p>
            <a:pPr marL="57150" indent="-38100"/>
            <a:r>
              <a:rPr lang="en-US" dirty="0" smtClean="0"/>
              <a:t> Explore the clinical applications</a:t>
            </a:r>
          </a:p>
          <a:p>
            <a:pPr marL="57150" indent="-38100"/>
            <a:r>
              <a:rPr lang="en-US" dirty="0" smtClean="0"/>
              <a:t> Minimal liability associated with   </a:t>
            </a:r>
          </a:p>
          <a:p>
            <a:pPr marL="57150" indent="-38100">
              <a:buNone/>
            </a:pPr>
            <a:r>
              <a:rPr lang="en-US" dirty="0" smtClean="0"/>
              <a:t>   adipose stem cells </a:t>
            </a:r>
          </a:p>
          <a:p>
            <a:pPr marL="57150" indent="-38100"/>
            <a:r>
              <a:rPr lang="en-US" dirty="0" smtClean="0"/>
              <a:t> Promising results in various   </a:t>
            </a:r>
          </a:p>
          <a:p>
            <a:pPr marL="57150" indent="-38100">
              <a:buNone/>
            </a:pPr>
            <a:r>
              <a:rPr lang="en-US" dirty="0" smtClean="0"/>
              <a:t>   animal experiments</a:t>
            </a:r>
          </a:p>
        </p:txBody>
      </p:sp>
      <p:sp>
        <p:nvSpPr>
          <p:cNvPr id="30723" name="Footer Placeholder 4"/>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5" name="Picture 4" descr="doctors_notes.jpg"/>
          <p:cNvPicPr>
            <a:picLocks noChangeAspect="1"/>
          </p:cNvPicPr>
          <p:nvPr/>
        </p:nvPicPr>
        <p:blipFill>
          <a:blip r:embed="rId2" cstate="print"/>
          <a:stretch>
            <a:fillRect/>
          </a:stretch>
        </p:blipFill>
        <p:spPr>
          <a:xfrm>
            <a:off x="6477000" y="2590800"/>
            <a:ext cx="2343150" cy="242887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Are Stem Cells Safe?</a:t>
            </a:r>
            <a:endParaRPr lang="en-US" dirty="0">
              <a:solidFill>
                <a:schemeClr val="accent1">
                  <a:satMod val="150000"/>
                </a:schemeClr>
              </a:solidFill>
            </a:endParaRPr>
          </a:p>
        </p:txBody>
      </p:sp>
      <p:sp>
        <p:nvSpPr>
          <p:cNvPr id="3" name="Content Placeholder 2"/>
          <p:cNvSpPr>
            <a:spLocks noGrp="1"/>
          </p:cNvSpPr>
          <p:nvPr>
            <p:ph idx="1"/>
          </p:nvPr>
        </p:nvSpPr>
        <p:spPr>
          <a:xfrm>
            <a:off x="457200" y="1774825"/>
            <a:ext cx="5791200" cy="4625975"/>
          </a:xfrm>
        </p:spPr>
        <p:txBody>
          <a:bodyPr rtlCol="0">
            <a:normAutofit/>
          </a:bodyPr>
          <a:lstStyle/>
          <a:p>
            <a:pPr marL="57150" indent="-38100">
              <a:buNone/>
            </a:pPr>
            <a:r>
              <a:rPr lang="en-US" i="1" dirty="0" smtClean="0"/>
              <a:t>“Cells removed from a patient and replaced during the same surgical procedure pose no greater risk of disease transmission than the surgery itself.”</a:t>
            </a:r>
            <a:br>
              <a:rPr lang="en-US" i="1" dirty="0" smtClean="0"/>
            </a:br>
            <a:endParaRPr lang="en-US" i="1" dirty="0" smtClean="0"/>
          </a:p>
          <a:p>
            <a:pPr marL="57150" indent="-38100">
              <a:buNone/>
            </a:pPr>
            <a:r>
              <a:rPr lang="en-US" sz="2000" dirty="0" smtClean="0"/>
              <a:t>- FDA Regulation of Stem-Cell-Based Therapies,    </a:t>
            </a:r>
          </a:p>
          <a:p>
            <a:pPr marL="57150" indent="-38100">
              <a:buNone/>
            </a:pPr>
            <a:r>
              <a:rPr lang="en-US" sz="2000" dirty="0" smtClean="0"/>
              <a:t>   </a:t>
            </a:r>
            <a:r>
              <a:rPr lang="en-US" sz="2000" dirty="0" err="1" smtClean="0"/>
              <a:t>Halme</a:t>
            </a:r>
            <a:r>
              <a:rPr lang="en-US" sz="2000" dirty="0" smtClean="0"/>
              <a:t> and Kessler, New England Journal of    </a:t>
            </a:r>
          </a:p>
          <a:p>
            <a:pPr marL="57150" indent="-38100">
              <a:buNone/>
            </a:pPr>
            <a:r>
              <a:rPr lang="en-US" sz="2000" dirty="0"/>
              <a:t> </a:t>
            </a:r>
            <a:r>
              <a:rPr lang="en-US" sz="2000" dirty="0" smtClean="0"/>
              <a:t>  Medicine, 2006</a:t>
            </a:r>
          </a:p>
        </p:txBody>
      </p:sp>
      <p:sp>
        <p:nvSpPr>
          <p:cNvPr id="30723" name="Footer Placeholder 4"/>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5" name="Picture 4" descr="doctors_notes.jpg"/>
          <p:cNvPicPr>
            <a:picLocks noChangeAspect="1"/>
          </p:cNvPicPr>
          <p:nvPr/>
        </p:nvPicPr>
        <p:blipFill>
          <a:blip r:embed="rId2" cstate="print"/>
          <a:stretch>
            <a:fillRect/>
          </a:stretch>
        </p:blipFill>
        <p:spPr>
          <a:xfrm>
            <a:off x="6477000" y="2633662"/>
            <a:ext cx="2343150" cy="234315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FDA-Exempt from regulation if…</a:t>
            </a:r>
            <a:endParaRPr lang="en-US" dirty="0">
              <a:solidFill>
                <a:schemeClr val="accent1">
                  <a:satMod val="150000"/>
                </a:schemeClr>
              </a:solidFill>
            </a:endParaRPr>
          </a:p>
        </p:txBody>
      </p:sp>
      <p:sp>
        <p:nvSpPr>
          <p:cNvPr id="3" name="Content Placeholder 2"/>
          <p:cNvSpPr>
            <a:spLocks noGrp="1"/>
          </p:cNvSpPr>
          <p:nvPr>
            <p:ph idx="1"/>
          </p:nvPr>
        </p:nvSpPr>
        <p:spPr>
          <a:xfrm>
            <a:off x="457200" y="1774825"/>
            <a:ext cx="8153400" cy="4625975"/>
          </a:xfrm>
        </p:spPr>
        <p:txBody>
          <a:bodyPr rtlCol="0">
            <a:normAutofit/>
          </a:bodyPr>
          <a:lstStyle/>
          <a:p>
            <a:pPr marL="361950" indent="-342900"/>
            <a:r>
              <a:rPr lang="en-US" sz="2800" dirty="0" smtClean="0"/>
              <a:t>Autologous cells for homologous use</a:t>
            </a:r>
          </a:p>
          <a:p>
            <a:pPr marL="361950" indent="-342900"/>
            <a:r>
              <a:rPr lang="en-US" sz="2800" dirty="0" smtClean="0"/>
              <a:t>Same setting surgery</a:t>
            </a:r>
          </a:p>
          <a:p>
            <a:pPr marL="361950" indent="-342900"/>
            <a:r>
              <a:rPr lang="en-US" sz="2800" dirty="0" smtClean="0"/>
              <a:t>Minimal manipulation of cells</a:t>
            </a:r>
          </a:p>
          <a:p>
            <a:pPr marL="361950" indent="-342900"/>
            <a:r>
              <a:rPr lang="en-US" sz="2800" dirty="0" smtClean="0"/>
              <a:t>Don’t promote therapeutic results</a:t>
            </a:r>
          </a:p>
        </p:txBody>
      </p:sp>
      <p:sp>
        <p:nvSpPr>
          <p:cNvPr id="30723" name="Footer Placeholder 4"/>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62250" y="3886200"/>
            <a:ext cx="3619500" cy="236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8882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Study #1 – IRB Approved</a:t>
            </a:r>
            <a:endParaRPr lang="en-US" dirty="0">
              <a:solidFill>
                <a:schemeClr val="accent1">
                  <a:satMod val="150000"/>
                </a:schemeClr>
              </a:solidFill>
            </a:endParaRPr>
          </a:p>
        </p:txBody>
      </p:sp>
      <p:sp>
        <p:nvSpPr>
          <p:cNvPr id="3" name="Content Placeholder 2"/>
          <p:cNvSpPr>
            <a:spLocks noGrp="1"/>
          </p:cNvSpPr>
          <p:nvPr>
            <p:ph idx="1"/>
          </p:nvPr>
        </p:nvSpPr>
        <p:spPr>
          <a:xfrm>
            <a:off x="457200" y="1774825"/>
            <a:ext cx="8153400" cy="4625975"/>
          </a:xfrm>
        </p:spPr>
        <p:txBody>
          <a:bodyPr rtlCol="0">
            <a:normAutofit/>
          </a:bodyPr>
          <a:lstStyle/>
          <a:p>
            <a:pPr marL="361950" indent="-342900"/>
            <a:r>
              <a:rPr lang="en-US" sz="2800" dirty="0" smtClean="0"/>
              <a:t>Primary Objective: Evaluation of Adverse Events Related to Deployment of SVF</a:t>
            </a:r>
          </a:p>
          <a:p>
            <a:pPr marL="361950" indent="-342900"/>
            <a:r>
              <a:rPr lang="en-US" sz="2800" dirty="0" smtClean="0"/>
              <a:t>Secondary Objective: Evaluation of Conditions Treated</a:t>
            </a:r>
          </a:p>
        </p:txBody>
      </p:sp>
      <p:sp>
        <p:nvSpPr>
          <p:cNvPr id="30723" name="Footer Placeholder 4"/>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81300" y="3886200"/>
            <a:ext cx="3581400" cy="23861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20608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Stem Cell Clinical Trials</a:t>
            </a:r>
            <a:endParaRPr lang="en-US" dirty="0">
              <a:solidFill>
                <a:schemeClr val="accent1">
                  <a:satMod val="150000"/>
                </a:schemeClr>
              </a:solidFill>
            </a:endParaRPr>
          </a:p>
        </p:txBody>
      </p:sp>
      <p:sp>
        <p:nvSpPr>
          <p:cNvPr id="3" name="Content Placeholder 2"/>
          <p:cNvSpPr>
            <a:spLocks noGrp="1"/>
          </p:cNvSpPr>
          <p:nvPr>
            <p:ph idx="1"/>
          </p:nvPr>
        </p:nvSpPr>
        <p:spPr>
          <a:xfrm>
            <a:off x="304800" y="1752600"/>
            <a:ext cx="8229600" cy="4625975"/>
          </a:xfrm>
        </p:spPr>
        <p:txBody>
          <a:bodyPr rtlCol="0">
            <a:normAutofit/>
          </a:bodyPr>
          <a:lstStyle/>
          <a:p>
            <a:pPr marL="533400" indent="-457200"/>
            <a:r>
              <a:rPr lang="en-US" dirty="0" smtClean="0"/>
              <a:t>Institutional Review </a:t>
            </a:r>
            <a:br>
              <a:rPr lang="en-US" dirty="0" smtClean="0"/>
            </a:br>
            <a:r>
              <a:rPr lang="en-US" dirty="0" smtClean="0"/>
              <a:t>Board (IRB) </a:t>
            </a:r>
            <a:br>
              <a:rPr lang="en-US" dirty="0" smtClean="0"/>
            </a:br>
            <a:r>
              <a:rPr lang="en-US" dirty="0" smtClean="0"/>
              <a:t>approved protocol</a:t>
            </a:r>
          </a:p>
          <a:p>
            <a:pPr marL="533400" indent="-457200"/>
            <a:r>
              <a:rPr lang="en-US" dirty="0" smtClean="0"/>
              <a:t>SVF deployment on </a:t>
            </a:r>
            <a:br>
              <a:rPr lang="en-US" dirty="0" smtClean="0"/>
            </a:br>
            <a:r>
              <a:rPr lang="en-US" dirty="0" smtClean="0"/>
              <a:t>an investigational basis</a:t>
            </a:r>
          </a:p>
          <a:p>
            <a:pPr marL="533400" indent="-457200"/>
            <a:r>
              <a:rPr lang="en-US" dirty="0" smtClean="0"/>
              <a:t>Multidisciplinary team to evaluate patients with a variety of conditions often responsive to cell therapy</a:t>
            </a:r>
          </a:p>
          <a:p>
            <a:pPr marL="533400" indent="-457200"/>
            <a:r>
              <a:rPr lang="en-US" dirty="0" smtClean="0"/>
              <a:t>Nation-wide investigation </a:t>
            </a:r>
          </a:p>
        </p:txBody>
      </p:sp>
      <p:sp>
        <p:nvSpPr>
          <p:cNvPr id="30723" name="Footer Placeholder 4"/>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05400" y="1676400"/>
            <a:ext cx="3771900" cy="251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82389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What conditions may benefit from Stem Cell Therapy?</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70000" lnSpcReduction="20000"/>
          </a:bodyPr>
          <a:lstStyle/>
          <a:p>
            <a:pPr marL="438912" indent="-320040" fontAlgn="auto">
              <a:spcBef>
                <a:spcPts val="0"/>
              </a:spcBef>
              <a:spcAft>
                <a:spcPts val="0"/>
              </a:spcAft>
              <a:buFont typeface="Wingdings 2"/>
              <a:buChar char=""/>
              <a:defRPr/>
            </a:pPr>
            <a:r>
              <a:rPr lang="en-US" dirty="0" smtClean="0"/>
              <a:t>Low vitality/energy</a:t>
            </a:r>
          </a:p>
          <a:p>
            <a:pPr marL="438912" indent="-320040" fontAlgn="auto">
              <a:spcBef>
                <a:spcPts val="0"/>
              </a:spcBef>
              <a:spcAft>
                <a:spcPts val="0"/>
              </a:spcAft>
              <a:buFont typeface="Wingdings 2"/>
              <a:buChar char=""/>
              <a:defRPr/>
            </a:pPr>
            <a:r>
              <a:rPr lang="en-US" dirty="0" smtClean="0"/>
              <a:t>Osteoarthritis</a:t>
            </a:r>
          </a:p>
          <a:p>
            <a:pPr marL="438912" indent="-320040" fontAlgn="auto">
              <a:spcBef>
                <a:spcPts val="0"/>
              </a:spcBef>
              <a:spcAft>
                <a:spcPts val="0"/>
              </a:spcAft>
              <a:buFont typeface="Wingdings 2"/>
              <a:buChar char=""/>
              <a:defRPr/>
            </a:pPr>
            <a:r>
              <a:rPr lang="en-US" dirty="0" smtClean="0"/>
              <a:t>Auto-Immune Diseases (Rheumatoid Arthritis, Lupus, etc)</a:t>
            </a:r>
          </a:p>
          <a:p>
            <a:pPr marL="438912" indent="-320040" fontAlgn="auto">
              <a:spcBef>
                <a:spcPts val="0"/>
              </a:spcBef>
              <a:spcAft>
                <a:spcPts val="0"/>
              </a:spcAft>
              <a:buFont typeface="Wingdings 2"/>
              <a:buChar char=""/>
              <a:defRPr/>
            </a:pPr>
            <a:r>
              <a:rPr lang="en-US" dirty="0" smtClean="0"/>
              <a:t>Congestive Heart Failure</a:t>
            </a:r>
          </a:p>
          <a:p>
            <a:pPr marL="438912" indent="-320040" fontAlgn="auto">
              <a:spcBef>
                <a:spcPts val="0"/>
              </a:spcBef>
              <a:spcAft>
                <a:spcPts val="0"/>
              </a:spcAft>
              <a:buFont typeface="Wingdings 2"/>
              <a:buChar char=""/>
              <a:defRPr/>
            </a:pPr>
            <a:r>
              <a:rPr lang="en-US" dirty="0" smtClean="0"/>
              <a:t>Type 2 Diabetes</a:t>
            </a:r>
          </a:p>
          <a:p>
            <a:pPr marL="438912" indent="-320040" fontAlgn="auto">
              <a:spcBef>
                <a:spcPts val="0"/>
              </a:spcBef>
              <a:spcAft>
                <a:spcPts val="0"/>
              </a:spcAft>
              <a:buFont typeface="Wingdings 2"/>
              <a:buChar char=""/>
              <a:defRPr/>
            </a:pPr>
            <a:r>
              <a:rPr lang="en-US" dirty="0" smtClean="0"/>
              <a:t>Kidney Disease</a:t>
            </a:r>
          </a:p>
          <a:p>
            <a:pPr marL="438912" indent="-320040" fontAlgn="auto">
              <a:spcBef>
                <a:spcPts val="0"/>
              </a:spcBef>
              <a:spcAft>
                <a:spcPts val="0"/>
              </a:spcAft>
              <a:buFont typeface="Wingdings 2"/>
              <a:buChar char=""/>
              <a:defRPr/>
            </a:pPr>
            <a:r>
              <a:rPr lang="en-US" dirty="0" smtClean="0"/>
              <a:t>Multiple Sclerosis</a:t>
            </a:r>
          </a:p>
          <a:p>
            <a:pPr marL="438912" indent="-320040" fontAlgn="auto">
              <a:spcBef>
                <a:spcPts val="0"/>
              </a:spcBef>
              <a:spcAft>
                <a:spcPts val="0"/>
              </a:spcAft>
              <a:buFont typeface="Wingdings 2"/>
              <a:buChar char=""/>
              <a:defRPr/>
            </a:pPr>
            <a:r>
              <a:rPr lang="en-US" dirty="0" err="1" smtClean="0"/>
              <a:t>Crohn’s</a:t>
            </a:r>
            <a:r>
              <a:rPr lang="en-US" dirty="0" smtClean="0"/>
              <a:t> disease, IBD/IBS</a:t>
            </a:r>
          </a:p>
          <a:p>
            <a:pPr marL="438912" indent="-320040" fontAlgn="auto">
              <a:spcBef>
                <a:spcPts val="0"/>
              </a:spcBef>
              <a:spcAft>
                <a:spcPts val="0"/>
              </a:spcAft>
              <a:buFont typeface="Wingdings 2"/>
              <a:buChar char=""/>
              <a:defRPr/>
            </a:pPr>
            <a:r>
              <a:rPr lang="en-US" dirty="0" smtClean="0"/>
              <a:t>Early stages of Alzheimer’s</a:t>
            </a:r>
          </a:p>
          <a:p>
            <a:pPr marL="438912" indent="-320040" fontAlgn="auto">
              <a:spcBef>
                <a:spcPts val="0"/>
              </a:spcBef>
              <a:spcAft>
                <a:spcPts val="0"/>
              </a:spcAft>
              <a:buFont typeface="Wingdings 2"/>
              <a:buChar char=""/>
              <a:defRPr/>
            </a:pPr>
            <a:r>
              <a:rPr lang="en-US" dirty="0" smtClean="0"/>
              <a:t>Nagging/chronic aches/pain in joints</a:t>
            </a:r>
          </a:p>
          <a:p>
            <a:pPr marL="438912" indent="-320040" fontAlgn="auto">
              <a:spcBef>
                <a:spcPts val="0"/>
              </a:spcBef>
              <a:spcAft>
                <a:spcPts val="0"/>
              </a:spcAft>
              <a:buFont typeface="Wingdings 2"/>
              <a:buChar char=""/>
              <a:defRPr/>
            </a:pPr>
            <a:r>
              <a:rPr lang="en-US" dirty="0" smtClean="0"/>
              <a:t>Neurological issues</a:t>
            </a:r>
          </a:p>
          <a:p>
            <a:pPr marL="438912" indent="-320040" fontAlgn="auto">
              <a:spcBef>
                <a:spcPts val="0"/>
              </a:spcBef>
              <a:spcAft>
                <a:spcPts val="0"/>
              </a:spcAft>
              <a:buFont typeface="Wingdings 2"/>
              <a:buChar char=""/>
              <a:defRPr/>
            </a:pPr>
            <a:r>
              <a:rPr lang="en-US" dirty="0" smtClean="0"/>
              <a:t>Chronic fatigue</a:t>
            </a:r>
          </a:p>
          <a:p>
            <a:pPr marL="438912" indent="-320040" fontAlgn="auto">
              <a:spcBef>
                <a:spcPts val="0"/>
              </a:spcBef>
              <a:spcAft>
                <a:spcPts val="0"/>
              </a:spcAft>
              <a:buFont typeface="Wingdings 2"/>
              <a:buChar char=""/>
              <a:defRPr/>
            </a:pPr>
            <a:r>
              <a:rPr lang="en-US" dirty="0" smtClean="0"/>
              <a:t>Hair regeneration for men and women</a:t>
            </a:r>
          </a:p>
          <a:p>
            <a:pPr marL="438912" indent="-320040" fontAlgn="auto">
              <a:spcBef>
                <a:spcPts val="0"/>
              </a:spcBef>
              <a:spcAft>
                <a:spcPts val="0"/>
              </a:spcAft>
              <a:buFont typeface="Wingdings 2"/>
              <a:buChar char=""/>
              <a:defRPr/>
            </a:pPr>
            <a:r>
              <a:rPr lang="en-US" dirty="0" smtClean="0"/>
              <a:t>Gum regeneration</a:t>
            </a:r>
          </a:p>
          <a:p>
            <a:pPr marL="438912" indent="-320040" fontAlgn="auto">
              <a:spcBef>
                <a:spcPts val="0"/>
              </a:spcBef>
              <a:spcAft>
                <a:spcPts val="0"/>
              </a:spcAft>
              <a:buFont typeface="Wingdings 2"/>
              <a:buChar char=""/>
              <a:defRPr/>
            </a:pPr>
            <a:r>
              <a:rPr lang="en-US" dirty="0" smtClean="0"/>
              <a:t>Cartilage regeneration – orthopedics</a:t>
            </a:r>
          </a:p>
          <a:p>
            <a:pPr marL="438912" indent="-320040" fontAlgn="auto">
              <a:spcBef>
                <a:spcPts val="0"/>
              </a:spcBef>
              <a:spcAft>
                <a:spcPts val="0"/>
              </a:spcAft>
              <a:buFont typeface="Wingdings 2"/>
              <a:buChar char=""/>
              <a:defRPr/>
            </a:pPr>
            <a:r>
              <a:rPr lang="en-US" dirty="0" smtClean="0"/>
              <a:t>Wound healing</a:t>
            </a:r>
          </a:p>
          <a:p>
            <a:pPr marL="438912" indent="-320040" fontAlgn="auto">
              <a:spcBef>
                <a:spcPts val="0"/>
              </a:spcBef>
              <a:spcAft>
                <a:spcPts val="0"/>
              </a:spcAft>
              <a:buFont typeface="Wingdings 2"/>
              <a:buChar char=""/>
              <a:defRPr/>
            </a:pPr>
            <a:endParaRPr lang="en-US" dirty="0" smtClean="0"/>
          </a:p>
          <a:p>
            <a:pPr marL="438912" indent="-320040" fontAlgn="auto">
              <a:spcBef>
                <a:spcPts val="0"/>
              </a:spcBef>
              <a:spcAft>
                <a:spcPts val="0"/>
              </a:spcAft>
              <a:buFont typeface="Wingdings 2"/>
              <a:buChar char=""/>
              <a:defRPr/>
            </a:pPr>
            <a:endParaRPr lang="en-US" dirty="0"/>
          </a:p>
        </p:txBody>
      </p:sp>
      <p:sp>
        <p:nvSpPr>
          <p:cNvPr id="39939"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5" name="Picture 4" descr="woman_rubbing_aching_back_pe0074268.jpg"/>
          <p:cNvPicPr>
            <a:picLocks noChangeAspect="1"/>
          </p:cNvPicPr>
          <p:nvPr/>
        </p:nvPicPr>
        <p:blipFill>
          <a:blip r:embed="rId2" cstate="print"/>
          <a:srcRect t="8064" b="3226"/>
          <a:stretch>
            <a:fillRect/>
          </a:stretch>
        </p:blipFill>
        <p:spPr>
          <a:xfrm>
            <a:off x="5715000" y="2819400"/>
            <a:ext cx="2367431" cy="324964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Stem Cell Breakthroughs</a:t>
            </a:r>
            <a:endParaRPr lang="en-US" dirty="0"/>
          </a:p>
        </p:txBody>
      </p:sp>
      <p:sp>
        <p:nvSpPr>
          <p:cNvPr id="3" name="Content Placeholder 2"/>
          <p:cNvSpPr>
            <a:spLocks noGrp="1"/>
          </p:cNvSpPr>
          <p:nvPr>
            <p:ph idx="1"/>
          </p:nvPr>
        </p:nvSpPr>
        <p:spPr/>
        <p:txBody>
          <a:bodyPr/>
          <a:lstStyle/>
          <a:p>
            <a:pPr marL="119062" indent="0">
              <a:buNone/>
            </a:pPr>
            <a:r>
              <a:rPr lang="en-US" sz="1900" dirty="0" smtClean="0"/>
              <a:t>1)  </a:t>
            </a:r>
            <a:r>
              <a:rPr lang="en-US" sz="1900" b="1" dirty="0" smtClean="0"/>
              <a:t>University of Minnesota, </a:t>
            </a:r>
            <a:r>
              <a:rPr lang="en-US" sz="1900" b="1" dirty="0" err="1" smtClean="0"/>
              <a:t>Dr</a:t>
            </a:r>
            <a:r>
              <a:rPr lang="en-US" sz="1900" b="1" dirty="0" smtClean="0"/>
              <a:t> Taylor et al:  </a:t>
            </a:r>
            <a:r>
              <a:rPr lang="en-US" sz="1900" dirty="0" smtClean="0"/>
              <a:t>using stem cells to build a complete heart </a:t>
            </a:r>
            <a:r>
              <a:rPr lang="en-US" sz="1900" dirty="0" err="1" smtClean="0"/>
              <a:t>ie</a:t>
            </a:r>
            <a:r>
              <a:rPr lang="en-US" sz="1900" dirty="0" smtClean="0"/>
              <a:t>. No transplant necessary…completed with rats in 2008….work on human heart in progress</a:t>
            </a:r>
          </a:p>
          <a:p>
            <a:endParaRPr lang="en-US" sz="1900" dirty="0"/>
          </a:p>
          <a:p>
            <a:pPr marL="119062" indent="0">
              <a:buNone/>
            </a:pPr>
            <a:r>
              <a:rPr lang="en-US" sz="1900" dirty="0"/>
              <a:t>2) </a:t>
            </a:r>
            <a:r>
              <a:rPr lang="en-US" sz="1900" b="1" dirty="0"/>
              <a:t>Cedars-Sinai Heart Institute in Los </a:t>
            </a:r>
            <a:r>
              <a:rPr lang="en-US" sz="1900" b="1" dirty="0" smtClean="0"/>
              <a:t>Angeles, Professor Eduardo </a:t>
            </a:r>
            <a:r>
              <a:rPr lang="en-US" sz="1900" b="1" dirty="0" err="1" smtClean="0"/>
              <a:t>Marban</a:t>
            </a:r>
            <a:r>
              <a:rPr lang="en-US" sz="1900" dirty="0" smtClean="0"/>
              <a:t>: A pinch of tissue taken from the heart by </a:t>
            </a:r>
            <a:r>
              <a:rPr lang="en-US" sz="1900" dirty="0" err="1" smtClean="0"/>
              <a:t>catherization</a:t>
            </a:r>
            <a:r>
              <a:rPr lang="en-US" sz="1900" dirty="0" smtClean="0"/>
              <a:t> are then expanded in a culture medium to the point where there are clusters of cells that are actually beating…these are </a:t>
            </a:r>
            <a:r>
              <a:rPr lang="en-US" sz="1900" dirty="0" err="1" smtClean="0"/>
              <a:t>reinjected</a:t>
            </a:r>
            <a:r>
              <a:rPr lang="en-US" sz="1900" dirty="0" smtClean="0"/>
              <a:t> into the heart and in their latest work with heart attack victims 50% of the scarring was transformed into normal cardiac tissue</a:t>
            </a:r>
          </a:p>
          <a:p>
            <a:endParaRPr lang="en-US" sz="1900" dirty="0"/>
          </a:p>
          <a:p>
            <a:pPr marL="119062" indent="0">
              <a:buNone/>
            </a:pPr>
            <a:r>
              <a:rPr lang="en-US" sz="1900" dirty="0" smtClean="0"/>
              <a:t>3) </a:t>
            </a:r>
            <a:r>
              <a:rPr lang="en-US" sz="1900" b="1" dirty="0" smtClean="0"/>
              <a:t>China, </a:t>
            </a:r>
            <a:r>
              <a:rPr lang="en-US" sz="1900" b="1" dirty="0" err="1" smtClean="0"/>
              <a:t>Dr</a:t>
            </a:r>
            <a:r>
              <a:rPr lang="en-US" sz="1900" b="1" dirty="0" smtClean="0"/>
              <a:t> Xiao: </a:t>
            </a:r>
            <a:r>
              <a:rPr lang="en-US" sz="1900" dirty="0" smtClean="0"/>
              <a:t>Scientists </a:t>
            </a:r>
            <a:r>
              <a:rPr lang="en-US" sz="1900" dirty="0"/>
              <a:t>have given cells from adult pigs the ability to turn into any tissue in the body, just like embryonic stem </a:t>
            </a:r>
            <a:r>
              <a:rPr lang="en-US" sz="1900" dirty="0" smtClean="0"/>
              <a:t>cells.  Pig organs closely resemble human organs and work is underway to make the pig organs compatible with the human immune system.  Long term scenario of pigs not being grown for bacon or ham but for their organs!</a:t>
            </a:r>
          </a:p>
          <a:p>
            <a:endParaRPr lang="en-US" sz="1400" dirty="0"/>
          </a:p>
        </p:txBody>
      </p:sp>
      <p:sp>
        <p:nvSpPr>
          <p:cNvPr id="4" name="Footer Placeholder 3"/>
          <p:cNvSpPr>
            <a:spLocks noGrp="1"/>
          </p:cNvSpPr>
          <p:nvPr>
            <p:ph type="ftr" sz="quarter" idx="11"/>
          </p:nvPr>
        </p:nvSpPr>
        <p:spPr/>
        <p:txBody>
          <a:bodyPr/>
          <a:lstStyle/>
          <a:p>
            <a:pPr>
              <a:defRPr/>
            </a:pPr>
            <a:r>
              <a:rPr lang="en-US" smtClean="0"/>
              <a:t>www.patientsmedical.com</a:t>
            </a:r>
            <a:endParaRPr lang="en-US"/>
          </a:p>
        </p:txBody>
      </p:sp>
    </p:spTree>
    <p:extLst>
      <p:ext uri="{BB962C8B-B14F-4D97-AF65-F5344CB8AC3E}">
        <p14:creationId xmlns:p14="http://schemas.microsoft.com/office/powerpoint/2010/main" xmlns="" val="32002955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Stem Cell Breakthroughs</a:t>
            </a:r>
            <a:endParaRPr lang="en-US" dirty="0"/>
          </a:p>
        </p:txBody>
      </p:sp>
      <p:sp>
        <p:nvSpPr>
          <p:cNvPr id="3" name="Content Placeholder 2"/>
          <p:cNvSpPr>
            <a:spLocks noGrp="1"/>
          </p:cNvSpPr>
          <p:nvPr>
            <p:ph idx="1"/>
          </p:nvPr>
        </p:nvSpPr>
        <p:spPr/>
        <p:txBody>
          <a:bodyPr/>
          <a:lstStyle/>
          <a:p>
            <a:pPr marL="119062" indent="0">
              <a:buNone/>
            </a:pPr>
            <a:r>
              <a:rPr lang="en-US" sz="2000" dirty="0"/>
              <a:t>4) </a:t>
            </a:r>
            <a:r>
              <a:rPr lang="en-US" sz="2000" b="1" dirty="0"/>
              <a:t>Italy, from the Family Research Council Blog: </a:t>
            </a:r>
            <a:r>
              <a:rPr lang="en-US" sz="2000" dirty="0"/>
              <a:t>Italian scientists report that they have restored sight to patients blinded by chemical burns using the patient’s own adult stem cells. The team treated 112 patients blinded in one or both eyes; some of whom had been blind for years. Adult stem cells were taken from the edge of a patient’s eye and cultured on fibrin, then the cell layers transplanted onto the damaged eyes. The adult stem cells produced healthy corneas and functioning eyes. Some patients regained sight within two months, while for others with deeper injuries the process took a year </a:t>
            </a:r>
            <a:r>
              <a:rPr lang="en-US" sz="2000" dirty="0" smtClean="0"/>
              <a:t>before vision </a:t>
            </a:r>
            <a:r>
              <a:rPr lang="en-US" sz="2000" dirty="0"/>
              <a:t>was restored. Patients were followed up to ten years after the transplant. After a single transplant, 69% of patients regained vision; in some cases a second transplant occurred, with a total success in 77% of patients and partial vision restoration in 13% of patients. </a:t>
            </a:r>
            <a:r>
              <a:rPr lang="en-US" sz="2000" dirty="0" smtClean="0"/>
              <a:t> </a:t>
            </a:r>
            <a:endParaRPr lang="en-US" sz="2000" dirty="0"/>
          </a:p>
          <a:p>
            <a:endParaRPr lang="en-US" dirty="0"/>
          </a:p>
        </p:txBody>
      </p:sp>
      <p:sp>
        <p:nvSpPr>
          <p:cNvPr id="4" name="Footer Placeholder 3"/>
          <p:cNvSpPr>
            <a:spLocks noGrp="1"/>
          </p:cNvSpPr>
          <p:nvPr>
            <p:ph type="ftr" sz="quarter" idx="11"/>
          </p:nvPr>
        </p:nvSpPr>
        <p:spPr/>
        <p:txBody>
          <a:bodyPr/>
          <a:lstStyle/>
          <a:p>
            <a:pPr>
              <a:defRPr/>
            </a:pPr>
            <a:r>
              <a:rPr lang="en-US" dirty="0" smtClean="0"/>
              <a:t>www.patientsmedical.com</a:t>
            </a:r>
            <a:endParaRPr lang="en-US" dirty="0"/>
          </a:p>
        </p:txBody>
      </p:sp>
    </p:spTree>
    <p:extLst>
      <p:ext uri="{BB962C8B-B14F-4D97-AF65-F5344CB8AC3E}">
        <p14:creationId xmlns:p14="http://schemas.microsoft.com/office/powerpoint/2010/main" xmlns="" val="1278921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Patients Medical</a:t>
            </a:r>
            <a:endParaRPr lang="en-US" dirty="0">
              <a:solidFill>
                <a:schemeClr val="accent1">
                  <a:satMod val="150000"/>
                </a:schemeClr>
              </a:solidFill>
            </a:endParaRPr>
          </a:p>
        </p:txBody>
      </p:sp>
      <p:sp>
        <p:nvSpPr>
          <p:cNvPr id="17410" name="Content Placeholder 2"/>
          <p:cNvSpPr>
            <a:spLocks noGrp="1"/>
          </p:cNvSpPr>
          <p:nvPr>
            <p:ph idx="1"/>
          </p:nvPr>
        </p:nvSpPr>
        <p:spPr/>
        <p:txBody>
          <a:bodyPr/>
          <a:lstStyle/>
          <a:p>
            <a:r>
              <a:rPr lang="en-US" smtClean="0"/>
              <a:t>Discover health, rediscover vitality</a:t>
            </a:r>
          </a:p>
          <a:p>
            <a:r>
              <a:rPr lang="en-US" smtClean="0"/>
              <a:t>Focus on the root cause</a:t>
            </a:r>
          </a:p>
          <a:p>
            <a:r>
              <a:rPr lang="en-US" smtClean="0"/>
              <a:t>Integrate modern medicine, holistic practices, and natural supplements</a:t>
            </a:r>
          </a:p>
        </p:txBody>
      </p:sp>
      <p:sp>
        <p:nvSpPr>
          <p:cNvPr id="17411" name="Footer Placeholder 5"/>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17412" name="Picture 6" descr="immortal life.jpg"/>
          <p:cNvPicPr>
            <a:picLocks noChangeAspect="1"/>
          </p:cNvPicPr>
          <p:nvPr/>
        </p:nvPicPr>
        <p:blipFill>
          <a:blip r:embed="rId2" cstate="print"/>
          <a:srcRect/>
          <a:stretch>
            <a:fillRect/>
          </a:stretch>
        </p:blipFill>
        <p:spPr bwMode="auto">
          <a:xfrm>
            <a:off x="3005138" y="4191000"/>
            <a:ext cx="3133725" cy="224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Stem Cell Breakthroughs</a:t>
            </a:r>
            <a:endParaRPr lang="en-US" dirty="0"/>
          </a:p>
        </p:txBody>
      </p:sp>
      <p:sp>
        <p:nvSpPr>
          <p:cNvPr id="3" name="Content Placeholder 2"/>
          <p:cNvSpPr>
            <a:spLocks noGrp="1"/>
          </p:cNvSpPr>
          <p:nvPr>
            <p:ph idx="1"/>
          </p:nvPr>
        </p:nvSpPr>
        <p:spPr/>
        <p:txBody>
          <a:bodyPr/>
          <a:lstStyle/>
          <a:p>
            <a:pPr marL="119062" indent="0">
              <a:buNone/>
            </a:pPr>
            <a:r>
              <a:rPr lang="en-US" sz="2000" dirty="0" smtClean="0"/>
              <a:t>5) </a:t>
            </a:r>
            <a:r>
              <a:rPr lang="en-US" sz="2000" b="1" dirty="0" smtClean="0"/>
              <a:t>London and Harvard: </a:t>
            </a:r>
            <a:r>
              <a:rPr lang="en-US" sz="2000" dirty="0" smtClean="0"/>
              <a:t>An artificial scaffold of plastic, modeled after a man’s esophagus , was put in a shoe box sized bioreactor where it was turned over and over like a rotisserie chicken with the seasoning being the man’s stem cells from his bone marrow which were dripped onto the scaffold for two days.  Chemicals were use to induce transformation of cells into cartilage and other tissues of the esophagus. Within two days the  new esophagus was functioning like normal tissue without any immune system rejection.</a:t>
            </a:r>
          </a:p>
          <a:p>
            <a:endParaRPr lang="en-US" sz="2000" dirty="0"/>
          </a:p>
          <a:p>
            <a:pPr marL="119062" indent="0">
              <a:buNone/>
            </a:pPr>
            <a:r>
              <a:rPr lang="en-US" sz="2000" dirty="0"/>
              <a:t>6) </a:t>
            </a:r>
            <a:r>
              <a:rPr lang="en-US" sz="2000" b="1" dirty="0"/>
              <a:t>Nature Cell Biology: </a:t>
            </a:r>
            <a:r>
              <a:rPr lang="en-US" sz="2000" dirty="0"/>
              <a:t>Even older females retain adult stem cells that can stimulate fertility, including the production of more eggs. </a:t>
            </a:r>
            <a:endParaRPr lang="en-US" sz="2000" dirty="0" smtClean="0"/>
          </a:p>
          <a:p>
            <a:endParaRPr lang="en-US" sz="2000" dirty="0"/>
          </a:p>
          <a:p>
            <a:endParaRPr lang="en-US" sz="2000" dirty="0" smtClean="0"/>
          </a:p>
          <a:p>
            <a:endParaRPr lang="en-US" sz="2000" dirty="0"/>
          </a:p>
          <a:p>
            <a:endParaRPr lang="en-US" dirty="0"/>
          </a:p>
        </p:txBody>
      </p:sp>
      <p:sp>
        <p:nvSpPr>
          <p:cNvPr id="4" name="Footer Placeholder 3"/>
          <p:cNvSpPr>
            <a:spLocks noGrp="1"/>
          </p:cNvSpPr>
          <p:nvPr>
            <p:ph type="ftr" sz="quarter" idx="11"/>
          </p:nvPr>
        </p:nvSpPr>
        <p:spPr/>
        <p:txBody>
          <a:bodyPr/>
          <a:lstStyle/>
          <a:p>
            <a:pPr>
              <a:defRPr/>
            </a:pPr>
            <a:r>
              <a:rPr lang="en-US" dirty="0" smtClean="0"/>
              <a:t>www.patientsmedical.com</a:t>
            </a:r>
            <a:endParaRPr lang="en-US" dirty="0"/>
          </a:p>
        </p:txBody>
      </p:sp>
    </p:spTree>
    <p:extLst>
      <p:ext uri="{BB962C8B-B14F-4D97-AF65-F5344CB8AC3E}">
        <p14:creationId xmlns:p14="http://schemas.microsoft.com/office/powerpoint/2010/main" xmlns="" val="536449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Stem Cell Breakthroughs</a:t>
            </a:r>
            <a:endParaRPr lang="en-US" dirty="0"/>
          </a:p>
        </p:txBody>
      </p:sp>
      <p:sp>
        <p:nvSpPr>
          <p:cNvPr id="3" name="Content Placeholder 2"/>
          <p:cNvSpPr>
            <a:spLocks noGrp="1"/>
          </p:cNvSpPr>
          <p:nvPr>
            <p:ph idx="1"/>
          </p:nvPr>
        </p:nvSpPr>
        <p:spPr/>
        <p:txBody>
          <a:bodyPr/>
          <a:lstStyle/>
          <a:p>
            <a:pPr marL="119062" indent="0">
              <a:buNone/>
            </a:pPr>
            <a:r>
              <a:rPr lang="en-US" sz="2000" dirty="0"/>
              <a:t>7) </a:t>
            </a:r>
            <a:r>
              <a:rPr lang="en-US" sz="2000" b="1" dirty="0"/>
              <a:t>Journal of the American Medical Association: </a:t>
            </a:r>
            <a:r>
              <a:rPr lang="en-US" sz="2000" dirty="0"/>
              <a:t>20 of 23 patients became insulin-independent after treatment with their own bone marrow adult stem cells.  Some of the patients have gone for four years insulin-free.  </a:t>
            </a:r>
          </a:p>
          <a:p>
            <a:pPr marL="119062" indent="0">
              <a:buNone/>
            </a:pPr>
            <a:endParaRPr lang="en-US" sz="2000" dirty="0" smtClean="0"/>
          </a:p>
          <a:p>
            <a:pPr marL="119062" indent="0">
              <a:buNone/>
            </a:pPr>
            <a:r>
              <a:rPr lang="en-US" sz="2000" dirty="0" smtClean="0"/>
              <a:t>8</a:t>
            </a:r>
            <a:r>
              <a:rPr lang="en-US" sz="2000" dirty="0"/>
              <a:t>) </a:t>
            </a:r>
            <a:r>
              <a:rPr lang="en-US" sz="2000" b="1" dirty="0" smtClean="0"/>
              <a:t>Brazil, </a:t>
            </a:r>
            <a:r>
              <a:rPr lang="en-US" sz="2000" b="1" dirty="0" err="1" smtClean="0"/>
              <a:t>Dr</a:t>
            </a:r>
            <a:r>
              <a:rPr lang="en-US" sz="2000" b="1" dirty="0" smtClean="0"/>
              <a:t> </a:t>
            </a:r>
            <a:r>
              <a:rPr lang="en-US" sz="2000" b="1" dirty="0"/>
              <a:t>Richard K </a:t>
            </a:r>
            <a:r>
              <a:rPr lang="en-US" sz="2000" b="1" dirty="0" smtClean="0"/>
              <a:t>Burt: </a:t>
            </a:r>
            <a:r>
              <a:rPr lang="en-US" sz="2000" dirty="0" smtClean="0"/>
              <a:t>Type </a:t>
            </a:r>
            <a:r>
              <a:rPr lang="en-US" sz="2000" dirty="0"/>
              <a:t>1 diabetics have their immune cells attacking the pancreas destroyed with chemo and then replaced by stem cells from their own blood.  Patients have remained insulin free for as long as four </a:t>
            </a:r>
            <a:r>
              <a:rPr lang="en-US" sz="2000" dirty="0" smtClean="0"/>
              <a:t>years</a:t>
            </a:r>
          </a:p>
          <a:p>
            <a:endParaRPr lang="en-US" sz="2000" dirty="0"/>
          </a:p>
          <a:p>
            <a:endParaRPr lang="en-US" sz="1400" dirty="0"/>
          </a:p>
          <a:p>
            <a:endParaRPr lang="en-US" sz="1400" dirty="0"/>
          </a:p>
          <a:p>
            <a:endParaRPr lang="en-US" dirty="0"/>
          </a:p>
        </p:txBody>
      </p:sp>
      <p:sp>
        <p:nvSpPr>
          <p:cNvPr id="4" name="Footer Placeholder 3"/>
          <p:cNvSpPr>
            <a:spLocks noGrp="1"/>
          </p:cNvSpPr>
          <p:nvPr>
            <p:ph type="ftr" sz="quarter" idx="11"/>
          </p:nvPr>
        </p:nvSpPr>
        <p:spPr/>
        <p:txBody>
          <a:bodyPr/>
          <a:lstStyle/>
          <a:p>
            <a:pPr>
              <a:defRPr/>
            </a:pPr>
            <a:r>
              <a:rPr lang="en-US" dirty="0" smtClean="0"/>
              <a:t>www.patientsmedical.com</a:t>
            </a:r>
            <a:endParaRPr lang="en-US" dirty="0"/>
          </a:p>
        </p:txBody>
      </p:sp>
    </p:spTree>
    <p:extLst>
      <p:ext uri="{BB962C8B-B14F-4D97-AF65-F5344CB8AC3E}">
        <p14:creationId xmlns:p14="http://schemas.microsoft.com/office/powerpoint/2010/main" xmlns="" val="907914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Current Stem Cell Breakthroughs</a:t>
            </a:r>
            <a:endParaRPr lang="en-US" dirty="0"/>
          </a:p>
        </p:txBody>
      </p:sp>
      <p:sp>
        <p:nvSpPr>
          <p:cNvPr id="3" name="Content Placeholder 2"/>
          <p:cNvSpPr>
            <a:spLocks noGrp="1"/>
          </p:cNvSpPr>
          <p:nvPr>
            <p:ph idx="1"/>
          </p:nvPr>
        </p:nvSpPr>
        <p:spPr/>
        <p:txBody>
          <a:bodyPr/>
          <a:lstStyle/>
          <a:p>
            <a:pPr marL="119062" indent="0">
              <a:buNone/>
            </a:pPr>
            <a:r>
              <a:rPr lang="en-US" sz="2000" dirty="0"/>
              <a:t>9) </a:t>
            </a:r>
            <a:r>
              <a:rPr lang="en-US" sz="2000" b="1" dirty="0"/>
              <a:t>Dr. Jeremy Mao, the Edward V. </a:t>
            </a:r>
            <a:r>
              <a:rPr lang="en-US" sz="2000" b="1" dirty="0" err="1"/>
              <a:t>Zegarelli</a:t>
            </a:r>
            <a:r>
              <a:rPr lang="en-US" sz="2000" b="1" dirty="0"/>
              <a:t> Professor of Dental Medicine at Columbia University Medical Center</a:t>
            </a:r>
            <a:r>
              <a:rPr lang="en-US" sz="2000" dirty="0"/>
              <a:t>: Unveiled a growth factor-infused, three-dimensional scaffold with the potential to regenerate an anatomically correct tooth in just nine weeks from implantation. By using a procedure developed in the university's Tissue Engineering and Regenerative Medicine Laboratory, Dr. Mao can direct the body's own stem cells toward the scaffold, which is made of natural materials. Once the stem cells have colonized the scaffold, a tooth can grow in the socket and then merge with the surrounding tissue. </a:t>
            </a:r>
          </a:p>
          <a:p>
            <a:endParaRPr lang="en-US" sz="2000" dirty="0"/>
          </a:p>
          <a:p>
            <a:endParaRPr lang="en-US" sz="1400" dirty="0"/>
          </a:p>
          <a:p>
            <a:endParaRPr lang="en-US" sz="1400" dirty="0"/>
          </a:p>
          <a:p>
            <a:endParaRPr lang="en-US" dirty="0"/>
          </a:p>
        </p:txBody>
      </p:sp>
      <p:sp>
        <p:nvSpPr>
          <p:cNvPr id="4" name="Footer Placeholder 3"/>
          <p:cNvSpPr>
            <a:spLocks noGrp="1"/>
          </p:cNvSpPr>
          <p:nvPr>
            <p:ph type="ftr" sz="quarter" idx="11"/>
          </p:nvPr>
        </p:nvSpPr>
        <p:spPr/>
        <p:txBody>
          <a:bodyPr/>
          <a:lstStyle/>
          <a:p>
            <a:pPr>
              <a:defRPr/>
            </a:pPr>
            <a:r>
              <a:rPr lang="en-US" dirty="0" smtClean="0"/>
              <a:t>www.patientsmedical.com</a:t>
            </a:r>
            <a:endParaRPr lang="en-US" dirty="0"/>
          </a:p>
        </p:txBody>
      </p:sp>
    </p:spTree>
    <p:extLst>
      <p:ext uri="{BB962C8B-B14F-4D97-AF65-F5344CB8AC3E}">
        <p14:creationId xmlns:p14="http://schemas.microsoft.com/office/powerpoint/2010/main" xmlns="" val="2137951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How do you harvest stem cells from fat cells?</a:t>
            </a:r>
            <a:endParaRPr lang="en-US" dirty="0">
              <a:solidFill>
                <a:schemeClr val="accent1">
                  <a:satMod val="150000"/>
                </a:schemeClr>
              </a:solidFill>
            </a:endParaRPr>
          </a:p>
        </p:txBody>
      </p:sp>
      <p:sp>
        <p:nvSpPr>
          <p:cNvPr id="40962" name="Content Placeholder 2"/>
          <p:cNvSpPr>
            <a:spLocks noGrp="1"/>
          </p:cNvSpPr>
          <p:nvPr>
            <p:ph idx="1"/>
          </p:nvPr>
        </p:nvSpPr>
        <p:spPr/>
        <p:txBody>
          <a:bodyPr/>
          <a:lstStyle/>
          <a:p>
            <a:r>
              <a:rPr lang="en-US" sz="2800" dirty="0" smtClean="0"/>
              <a:t>The fat from the mini-liposuction is processed using a combination of centrifuge, collagenase, and incubation</a:t>
            </a:r>
          </a:p>
          <a:p>
            <a:r>
              <a:rPr lang="en-US" sz="2800" dirty="0"/>
              <a:t>C</a:t>
            </a:r>
            <a:r>
              <a:rPr lang="en-US" sz="2800" dirty="0" smtClean="0"/>
              <a:t>ells are filtered and counted</a:t>
            </a:r>
          </a:p>
          <a:p>
            <a:r>
              <a:rPr lang="en-US" sz="2800" dirty="0" smtClean="0"/>
              <a:t>The cells are injected into a saline IV bag for use</a:t>
            </a:r>
          </a:p>
          <a:p>
            <a:endParaRPr lang="en-US" dirty="0" smtClean="0"/>
          </a:p>
        </p:txBody>
      </p:sp>
      <p:sp>
        <p:nvSpPr>
          <p:cNvPr id="40963"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dirty="0"/>
              <a:t>www.patientsmedical.com</a:t>
            </a:r>
          </a:p>
        </p:txBody>
      </p:sp>
      <p:pic>
        <p:nvPicPr>
          <p:cNvPr id="5" name="Picture 4" descr="stem cell researcher 2.jpg"/>
          <p:cNvPicPr>
            <a:picLocks noChangeAspect="1"/>
          </p:cNvPicPr>
          <p:nvPr/>
        </p:nvPicPr>
        <p:blipFill>
          <a:blip r:embed="rId2" cstate="print"/>
          <a:stretch>
            <a:fillRect/>
          </a:stretch>
        </p:blipFill>
        <p:spPr>
          <a:xfrm>
            <a:off x="2971800" y="4572000"/>
            <a:ext cx="3200400" cy="1975247"/>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What is </a:t>
            </a:r>
            <a:r>
              <a:rPr lang="en-US" dirty="0" err="1" smtClean="0">
                <a:solidFill>
                  <a:schemeClr val="accent1">
                    <a:satMod val="150000"/>
                  </a:schemeClr>
                </a:solidFill>
              </a:rPr>
              <a:t>Stromal</a:t>
            </a:r>
            <a:r>
              <a:rPr lang="en-US" dirty="0" smtClean="0">
                <a:solidFill>
                  <a:schemeClr val="accent1">
                    <a:satMod val="150000"/>
                  </a:schemeClr>
                </a:solidFill>
              </a:rPr>
              <a:t> Vascular Fraction (SVF)?</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85000" lnSpcReduction="20000"/>
          </a:bodyPr>
          <a:lstStyle/>
          <a:p>
            <a:pPr marL="438912" indent="-320040" fontAlgn="auto">
              <a:spcBef>
                <a:spcPts val="0"/>
              </a:spcBef>
              <a:spcAft>
                <a:spcPts val="0"/>
              </a:spcAft>
              <a:buFont typeface="Wingdings 2"/>
              <a:buChar char=""/>
              <a:defRPr/>
            </a:pPr>
            <a:r>
              <a:rPr lang="en-US" dirty="0" smtClean="0"/>
              <a:t>These are the cells that have been separated from the adipose (fat) cells and processed out</a:t>
            </a:r>
          </a:p>
          <a:p>
            <a:pPr marL="438912" indent="-320040" fontAlgn="auto">
              <a:spcBef>
                <a:spcPts val="0"/>
              </a:spcBef>
              <a:spcAft>
                <a:spcPts val="0"/>
              </a:spcAft>
              <a:buFont typeface="Wingdings 2"/>
              <a:buChar char=""/>
              <a:defRPr/>
            </a:pPr>
            <a:r>
              <a:rPr lang="en-US" dirty="0" smtClean="0"/>
              <a:t>Cellular composition of the SVF ranges</a:t>
            </a:r>
          </a:p>
          <a:p>
            <a:pPr marL="731520" lvl="1" indent="-274320" fontAlgn="auto">
              <a:spcAft>
                <a:spcPts val="0"/>
              </a:spcAft>
              <a:buFont typeface="Wingdings"/>
              <a:buChar char=""/>
              <a:defRPr/>
            </a:pPr>
            <a:r>
              <a:rPr lang="en-US" dirty="0" smtClean="0"/>
              <a:t>Adult stem cells</a:t>
            </a:r>
          </a:p>
          <a:p>
            <a:pPr marL="731520" lvl="1" indent="-274320" fontAlgn="auto">
              <a:spcAft>
                <a:spcPts val="0"/>
              </a:spcAft>
              <a:buFont typeface="Wingdings"/>
              <a:buChar char=""/>
              <a:defRPr/>
            </a:pPr>
            <a:r>
              <a:rPr lang="en-US" dirty="0" smtClean="0"/>
              <a:t>Pre-</a:t>
            </a:r>
            <a:r>
              <a:rPr lang="en-US" dirty="0" err="1" smtClean="0"/>
              <a:t>adipocytes</a:t>
            </a:r>
            <a:r>
              <a:rPr lang="en-US" dirty="0" smtClean="0"/>
              <a:t>  (fat cells)</a:t>
            </a:r>
          </a:p>
          <a:p>
            <a:pPr marL="731520" lvl="1" indent="-274320" fontAlgn="auto">
              <a:spcAft>
                <a:spcPts val="0"/>
              </a:spcAft>
              <a:buFont typeface="Wingdings"/>
              <a:buChar char=""/>
              <a:defRPr/>
            </a:pPr>
            <a:r>
              <a:rPr lang="en-US" dirty="0" smtClean="0"/>
              <a:t>Endothelial cells (thin layer of cells that lines the interior surface of blood vessels)</a:t>
            </a:r>
          </a:p>
          <a:p>
            <a:pPr marL="731520" lvl="1" indent="-274320" fontAlgn="auto">
              <a:spcAft>
                <a:spcPts val="0"/>
              </a:spcAft>
              <a:buFont typeface="Wingdings"/>
              <a:buChar char=""/>
              <a:defRPr/>
            </a:pPr>
            <a:r>
              <a:rPr lang="en-US" dirty="0" smtClean="0"/>
              <a:t>Smooth muscle cells (muscle fibers)</a:t>
            </a:r>
          </a:p>
          <a:p>
            <a:pPr marL="731520" lvl="1" indent="-274320" fontAlgn="auto">
              <a:spcAft>
                <a:spcPts val="0"/>
              </a:spcAft>
              <a:buFont typeface="Wingdings"/>
              <a:buChar char=""/>
              <a:defRPr/>
            </a:pPr>
            <a:r>
              <a:rPr lang="en-US" dirty="0" err="1" smtClean="0"/>
              <a:t>Pericytes</a:t>
            </a:r>
            <a:r>
              <a:rPr lang="en-US" dirty="0" smtClean="0"/>
              <a:t> (connective tissue)</a:t>
            </a:r>
          </a:p>
          <a:p>
            <a:pPr marL="731520" lvl="1" indent="-274320" fontAlgn="auto">
              <a:spcAft>
                <a:spcPts val="0"/>
              </a:spcAft>
              <a:buFont typeface="Wingdings"/>
              <a:buChar char=""/>
              <a:defRPr/>
            </a:pPr>
            <a:r>
              <a:rPr lang="en-US" dirty="0" smtClean="0"/>
              <a:t>Fibroblasts (connective tissue, collagen, wound healing)</a:t>
            </a:r>
          </a:p>
          <a:p>
            <a:pPr marL="731520" lvl="1" indent="-274320" fontAlgn="auto">
              <a:spcAft>
                <a:spcPts val="0"/>
              </a:spcAft>
              <a:buFont typeface="Wingdings"/>
              <a:buChar char=""/>
              <a:defRPr/>
            </a:pPr>
            <a:r>
              <a:rPr lang="en-US" dirty="0" smtClean="0"/>
              <a:t>Growth factors (naturally occurring substance capable of stimulating cell growth)</a:t>
            </a:r>
          </a:p>
        </p:txBody>
      </p:sp>
      <p:sp>
        <p:nvSpPr>
          <p:cNvPr id="41987"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How do the cells know where to go?</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a:bodyPr>
          <a:lstStyle/>
          <a:p>
            <a:pPr marL="438912" indent="-320040" fontAlgn="auto">
              <a:spcBef>
                <a:spcPts val="0"/>
              </a:spcBef>
              <a:spcAft>
                <a:spcPts val="0"/>
              </a:spcAft>
              <a:buFont typeface="Wingdings 2"/>
              <a:buChar char=""/>
              <a:defRPr/>
            </a:pPr>
            <a:r>
              <a:rPr lang="en-US" dirty="0" smtClean="0"/>
              <a:t>Homing is an important function</a:t>
            </a:r>
          </a:p>
          <a:p>
            <a:pPr marL="731520" lvl="1" indent="-274320" fontAlgn="auto">
              <a:spcAft>
                <a:spcPts val="0"/>
              </a:spcAft>
              <a:buFont typeface="Wingdings"/>
              <a:buChar char=""/>
              <a:defRPr/>
            </a:pPr>
            <a:r>
              <a:rPr lang="en-US" dirty="0" smtClean="0"/>
              <a:t>Mechanism by which a cell migrates from one area of the body to a distant site where it may be needed for a given physiological event</a:t>
            </a:r>
          </a:p>
          <a:p>
            <a:pPr marL="731520" lvl="1" indent="-274320" fontAlgn="auto">
              <a:spcAft>
                <a:spcPts val="0"/>
              </a:spcAft>
              <a:buFont typeface="Wingdings"/>
              <a:buChar char=""/>
              <a:defRPr/>
            </a:pPr>
            <a:r>
              <a:rPr lang="en-US" dirty="0" smtClean="0"/>
              <a:t>Important function that permits cells to effectively target a specific area of pathology</a:t>
            </a:r>
          </a:p>
          <a:p>
            <a:pPr marL="731520" lvl="1" indent="-274320" fontAlgn="auto">
              <a:spcAft>
                <a:spcPts val="0"/>
              </a:spcAft>
              <a:buFont typeface="Wingdings"/>
              <a:buChar char=""/>
              <a:defRPr/>
            </a:pPr>
            <a:endParaRPr lang="en-US" dirty="0" smtClean="0"/>
          </a:p>
          <a:p>
            <a:pPr marL="438912" indent="-320040" fontAlgn="auto">
              <a:spcBef>
                <a:spcPts val="0"/>
              </a:spcBef>
              <a:spcAft>
                <a:spcPts val="0"/>
              </a:spcAft>
              <a:buFont typeface="Wingdings 2"/>
              <a:buChar char=""/>
              <a:defRPr/>
            </a:pPr>
            <a:endParaRPr lang="en-US" dirty="0"/>
          </a:p>
        </p:txBody>
      </p:sp>
      <p:sp>
        <p:nvSpPr>
          <p:cNvPr id="53251"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How do the stem cells work?</a:t>
            </a:r>
            <a:endParaRPr lang="en-US" dirty="0">
              <a:solidFill>
                <a:schemeClr val="accent1">
                  <a:satMod val="150000"/>
                </a:schemeClr>
              </a:solidFill>
            </a:endParaRPr>
          </a:p>
        </p:txBody>
      </p:sp>
      <p:sp>
        <p:nvSpPr>
          <p:cNvPr id="44035" name="Footer Placeholder 4"/>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8" name="Content Placeholder 7" descr="Stem cell graphic_1.jpg"/>
          <p:cNvPicPr>
            <a:picLocks noGrp="1" noChangeAspect="1"/>
          </p:cNvPicPr>
          <p:nvPr>
            <p:ph idx="1"/>
          </p:nvPr>
        </p:nvPicPr>
        <p:blipFill>
          <a:blip r:embed="rId2" cstate="print"/>
          <a:stretch>
            <a:fillRect/>
          </a:stretch>
        </p:blipFill>
        <p:spPr>
          <a:xfrm>
            <a:off x="152400" y="1600200"/>
            <a:ext cx="2971800" cy="1741670"/>
          </a:xfrm>
        </p:spPr>
      </p:pic>
      <p:pic>
        <p:nvPicPr>
          <p:cNvPr id="9" name="Picture 8" descr="Stem cell graphic_2.jpg"/>
          <p:cNvPicPr>
            <a:picLocks noChangeAspect="1"/>
          </p:cNvPicPr>
          <p:nvPr/>
        </p:nvPicPr>
        <p:blipFill>
          <a:blip r:embed="rId3" cstate="print"/>
          <a:stretch>
            <a:fillRect/>
          </a:stretch>
        </p:blipFill>
        <p:spPr>
          <a:xfrm>
            <a:off x="3048000" y="2667000"/>
            <a:ext cx="3100930" cy="1892300"/>
          </a:xfrm>
          <a:prstGeom prst="rect">
            <a:avLst/>
          </a:prstGeom>
        </p:spPr>
      </p:pic>
      <p:pic>
        <p:nvPicPr>
          <p:cNvPr id="10" name="Picture 9" descr="Stem cell graphic_3.jpg"/>
          <p:cNvPicPr>
            <a:picLocks noChangeAspect="1"/>
          </p:cNvPicPr>
          <p:nvPr/>
        </p:nvPicPr>
        <p:blipFill>
          <a:blip r:embed="rId4" cstate="print"/>
          <a:stretch>
            <a:fillRect/>
          </a:stretch>
        </p:blipFill>
        <p:spPr>
          <a:xfrm>
            <a:off x="6081548" y="3810000"/>
            <a:ext cx="3062452" cy="2057400"/>
          </a:xfrm>
          <a:prstGeom prst="rect">
            <a:avLst/>
          </a:prstGeom>
        </p:spPr>
      </p:pic>
      <p:sp>
        <p:nvSpPr>
          <p:cNvPr id="11" name="TextBox 10"/>
          <p:cNvSpPr txBox="1"/>
          <p:nvPr/>
        </p:nvSpPr>
        <p:spPr>
          <a:xfrm>
            <a:off x="457200" y="3352800"/>
            <a:ext cx="2438400" cy="276999"/>
          </a:xfrm>
          <a:prstGeom prst="rect">
            <a:avLst/>
          </a:prstGeom>
          <a:noFill/>
        </p:spPr>
        <p:txBody>
          <a:bodyPr wrap="square" rtlCol="0">
            <a:spAutoFit/>
          </a:bodyPr>
          <a:lstStyle/>
          <a:p>
            <a:r>
              <a:rPr lang="en-US" sz="1200" dirty="0" smtClean="0"/>
              <a:t>1. Injury secretes </a:t>
            </a:r>
            <a:r>
              <a:rPr lang="en-US" sz="1200" dirty="0" err="1" smtClean="0"/>
              <a:t>chemokines</a:t>
            </a:r>
            <a:endParaRPr lang="en-US" sz="1200" dirty="0"/>
          </a:p>
        </p:txBody>
      </p:sp>
      <p:sp>
        <p:nvSpPr>
          <p:cNvPr id="12" name="TextBox 11"/>
          <p:cNvSpPr txBox="1"/>
          <p:nvPr/>
        </p:nvSpPr>
        <p:spPr>
          <a:xfrm>
            <a:off x="3200400" y="4572000"/>
            <a:ext cx="2743200" cy="276999"/>
          </a:xfrm>
          <a:prstGeom prst="rect">
            <a:avLst/>
          </a:prstGeom>
          <a:noFill/>
        </p:spPr>
        <p:txBody>
          <a:bodyPr wrap="square" rtlCol="0">
            <a:spAutoFit/>
          </a:bodyPr>
          <a:lstStyle/>
          <a:p>
            <a:r>
              <a:rPr lang="en-US" sz="1200" dirty="0" smtClean="0"/>
              <a:t>2. Stem cells attracted to </a:t>
            </a:r>
            <a:r>
              <a:rPr lang="en-US" sz="1200" dirty="0" err="1" smtClean="0"/>
              <a:t>chemokines</a:t>
            </a:r>
            <a:endParaRPr lang="en-US" sz="1200" dirty="0"/>
          </a:p>
        </p:txBody>
      </p:sp>
      <p:sp>
        <p:nvSpPr>
          <p:cNvPr id="13" name="TextBox 12"/>
          <p:cNvSpPr txBox="1"/>
          <p:nvPr/>
        </p:nvSpPr>
        <p:spPr>
          <a:xfrm>
            <a:off x="6248400" y="5867400"/>
            <a:ext cx="2743200" cy="461665"/>
          </a:xfrm>
          <a:prstGeom prst="rect">
            <a:avLst/>
          </a:prstGeom>
          <a:noFill/>
        </p:spPr>
        <p:txBody>
          <a:bodyPr wrap="square" rtlCol="0">
            <a:spAutoFit/>
          </a:bodyPr>
          <a:lstStyle/>
          <a:p>
            <a:r>
              <a:rPr lang="en-US" sz="1200" dirty="0" smtClean="0"/>
              <a:t>3. Stem cells secrete tissue growth   </a:t>
            </a:r>
          </a:p>
          <a:p>
            <a:r>
              <a:rPr lang="en-US" sz="1200" dirty="0"/>
              <a:t> </a:t>
            </a:r>
            <a:r>
              <a:rPr lang="en-US" sz="1200" dirty="0" smtClean="0"/>
              <a:t>   factor, turn into new tissue</a:t>
            </a:r>
            <a:endParaRPr lang="en-US"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p:cNvCxnSpPr/>
          <p:nvPr/>
        </p:nvCxnSpPr>
        <p:spPr>
          <a:xfrm>
            <a:off x="2717800" y="3352800"/>
            <a:ext cx="914400" cy="3810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Clinical Evidence</a:t>
            </a:r>
            <a:endParaRPr lang="en-US" dirty="0">
              <a:solidFill>
                <a:schemeClr val="accent1">
                  <a:satMod val="150000"/>
                </a:schemeClr>
              </a:solidFill>
            </a:endParaRPr>
          </a:p>
        </p:txBody>
      </p:sp>
      <p:sp>
        <p:nvSpPr>
          <p:cNvPr id="44035" name="Footer Placeholder 4"/>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15" name="Content Placeholder 14" descr="radiology_1.jpg"/>
          <p:cNvPicPr>
            <a:picLocks noGrp="1" noChangeAspect="1"/>
          </p:cNvPicPr>
          <p:nvPr>
            <p:ph idx="1"/>
          </p:nvPr>
        </p:nvPicPr>
        <p:blipFill>
          <a:blip r:embed="rId2" cstate="print"/>
          <a:stretch>
            <a:fillRect/>
          </a:stretch>
        </p:blipFill>
        <p:spPr>
          <a:xfrm>
            <a:off x="3429000" y="1981200"/>
            <a:ext cx="4064000" cy="4559300"/>
          </a:xfrm>
        </p:spPr>
      </p:pic>
      <p:sp>
        <p:nvSpPr>
          <p:cNvPr id="16" name="TextBox 15"/>
          <p:cNvSpPr txBox="1"/>
          <p:nvPr/>
        </p:nvSpPr>
        <p:spPr>
          <a:xfrm>
            <a:off x="381000" y="1600200"/>
            <a:ext cx="8382000" cy="369332"/>
          </a:xfrm>
          <a:prstGeom prst="rect">
            <a:avLst/>
          </a:prstGeom>
          <a:noFill/>
        </p:spPr>
        <p:txBody>
          <a:bodyPr wrap="square" rtlCol="0">
            <a:spAutoFit/>
          </a:bodyPr>
          <a:lstStyle/>
          <a:p>
            <a:pPr algn="ctr"/>
            <a:r>
              <a:rPr lang="en-US" dirty="0" smtClean="0"/>
              <a:t>FDA-Approved 99mTC Radio Tagging</a:t>
            </a:r>
            <a:endParaRPr lang="en-US" dirty="0"/>
          </a:p>
        </p:txBody>
      </p:sp>
      <p:sp>
        <p:nvSpPr>
          <p:cNvPr id="21" name="TextBox 20"/>
          <p:cNvSpPr txBox="1"/>
          <p:nvPr/>
        </p:nvSpPr>
        <p:spPr>
          <a:xfrm>
            <a:off x="381000" y="2895600"/>
            <a:ext cx="2895600" cy="523220"/>
          </a:xfrm>
          <a:prstGeom prst="rect">
            <a:avLst/>
          </a:prstGeom>
          <a:noFill/>
        </p:spPr>
        <p:txBody>
          <a:bodyPr wrap="square" rtlCol="0">
            <a:spAutoFit/>
          </a:bodyPr>
          <a:lstStyle/>
          <a:p>
            <a:r>
              <a:rPr lang="en-US" sz="1400" dirty="0" smtClean="0"/>
              <a:t>99mTC-HMPAO labeled </a:t>
            </a:r>
            <a:r>
              <a:rPr lang="en-US" sz="1400" dirty="0" err="1" smtClean="0"/>
              <a:t>ADSCx</a:t>
            </a:r>
            <a:r>
              <a:rPr lang="en-US" sz="1400" dirty="0" smtClean="0"/>
              <a:t> administered to hand by IV</a:t>
            </a:r>
            <a:endParaRPr lang="en-US" sz="1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p:cNvCxnSpPr/>
          <p:nvPr/>
        </p:nvCxnSpPr>
        <p:spPr>
          <a:xfrm rot="10800000" flipV="1">
            <a:off x="6477000" y="4572000"/>
            <a:ext cx="838200" cy="6096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752600" y="4724400"/>
            <a:ext cx="914400" cy="3810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Clinical Evidence</a:t>
            </a:r>
            <a:endParaRPr lang="en-US" dirty="0">
              <a:solidFill>
                <a:schemeClr val="accent1">
                  <a:satMod val="150000"/>
                </a:schemeClr>
              </a:solidFill>
            </a:endParaRPr>
          </a:p>
        </p:txBody>
      </p:sp>
      <p:sp>
        <p:nvSpPr>
          <p:cNvPr id="44035" name="Footer Placeholder 4"/>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5" name="Content Placeholder 4" descr="radiology_2.jpg"/>
          <p:cNvPicPr>
            <a:picLocks noGrp="1" noChangeAspect="1"/>
          </p:cNvPicPr>
          <p:nvPr>
            <p:ph idx="1"/>
          </p:nvPr>
        </p:nvPicPr>
        <p:blipFill>
          <a:blip r:embed="rId2" cstate="print"/>
          <a:srcRect t="8065"/>
          <a:stretch>
            <a:fillRect/>
          </a:stretch>
        </p:blipFill>
        <p:spPr>
          <a:xfrm>
            <a:off x="2395401" y="2057400"/>
            <a:ext cx="4353197" cy="4343400"/>
          </a:xfrm>
        </p:spPr>
      </p:pic>
      <p:sp>
        <p:nvSpPr>
          <p:cNvPr id="13" name="TextBox 12"/>
          <p:cNvSpPr txBox="1"/>
          <p:nvPr/>
        </p:nvSpPr>
        <p:spPr>
          <a:xfrm>
            <a:off x="228600" y="4191000"/>
            <a:ext cx="2057400" cy="523220"/>
          </a:xfrm>
          <a:prstGeom prst="rect">
            <a:avLst/>
          </a:prstGeom>
          <a:noFill/>
        </p:spPr>
        <p:txBody>
          <a:bodyPr wrap="square" rtlCol="0">
            <a:spAutoFit/>
          </a:bodyPr>
          <a:lstStyle/>
          <a:p>
            <a:pPr algn="ctr"/>
            <a:r>
              <a:rPr lang="en-US" sz="1400" dirty="0" smtClean="0"/>
              <a:t>Dark area: stem cells that were tagged</a:t>
            </a:r>
            <a:endParaRPr lang="en-US" sz="1400" dirty="0"/>
          </a:p>
        </p:txBody>
      </p:sp>
      <p:sp>
        <p:nvSpPr>
          <p:cNvPr id="15" name="TextBox 14"/>
          <p:cNvSpPr txBox="1"/>
          <p:nvPr/>
        </p:nvSpPr>
        <p:spPr>
          <a:xfrm>
            <a:off x="6781800" y="4038600"/>
            <a:ext cx="2057400" cy="523220"/>
          </a:xfrm>
          <a:prstGeom prst="rect">
            <a:avLst/>
          </a:prstGeom>
          <a:noFill/>
        </p:spPr>
        <p:txBody>
          <a:bodyPr wrap="square" rtlCol="0">
            <a:spAutoFit/>
          </a:bodyPr>
          <a:lstStyle/>
          <a:p>
            <a:pPr algn="ctr"/>
            <a:r>
              <a:rPr lang="en-US" sz="1400" dirty="0" smtClean="0"/>
              <a:t>No stem cells in </a:t>
            </a:r>
            <a:br>
              <a:rPr lang="en-US" sz="1400" dirty="0" smtClean="0"/>
            </a:br>
            <a:r>
              <a:rPr lang="en-US" sz="1400" dirty="0" smtClean="0"/>
              <a:t>other hand</a:t>
            </a:r>
            <a:endParaRPr lang="en-US" sz="1400" dirty="0"/>
          </a:p>
        </p:txBody>
      </p:sp>
      <p:sp>
        <p:nvSpPr>
          <p:cNvPr id="16" name="TextBox 15"/>
          <p:cNvSpPr txBox="1"/>
          <p:nvPr/>
        </p:nvSpPr>
        <p:spPr>
          <a:xfrm>
            <a:off x="876300" y="1600200"/>
            <a:ext cx="7391400" cy="381000"/>
          </a:xfrm>
          <a:prstGeom prst="rect">
            <a:avLst/>
          </a:prstGeom>
          <a:noFill/>
        </p:spPr>
        <p:txBody>
          <a:bodyPr wrap="square" rtlCol="0">
            <a:spAutoFit/>
          </a:bodyPr>
          <a:lstStyle/>
          <a:p>
            <a:pPr algn="ctr"/>
            <a:r>
              <a:rPr lang="en-US" dirty="0" smtClean="0"/>
              <a:t>Stem cells home on arthritic hand</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Treatment for Burn Scarring</a:t>
            </a:r>
            <a:endParaRPr lang="en-US" dirty="0">
              <a:solidFill>
                <a:schemeClr val="accent1">
                  <a:satMod val="150000"/>
                </a:schemeClr>
              </a:solidFill>
            </a:endParaRPr>
          </a:p>
        </p:txBody>
      </p:sp>
      <p:sp>
        <p:nvSpPr>
          <p:cNvPr id="44035" name="Footer Placeholder 4"/>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5" name="Content Placeholder 4" descr="radiology_2.jpg"/>
          <p:cNvPicPr>
            <a:picLocks noGrp="1" noChangeAspect="1"/>
          </p:cNvPicPr>
          <p:nvPr>
            <p:ph idx="1"/>
          </p:nvPr>
        </p:nvPicPr>
        <p:blipFill>
          <a:blip r:embed="rId2" cstate="print"/>
          <a:stretch>
            <a:fillRect/>
          </a:stretch>
        </p:blipFill>
        <p:spPr>
          <a:xfrm>
            <a:off x="228600" y="1600200"/>
            <a:ext cx="2746722" cy="1752600"/>
          </a:xfrm>
        </p:spPr>
      </p:pic>
      <p:pic>
        <p:nvPicPr>
          <p:cNvPr id="6" name="Picture 5" descr="Burn_2.jpg"/>
          <p:cNvPicPr>
            <a:picLocks noChangeAspect="1"/>
          </p:cNvPicPr>
          <p:nvPr/>
        </p:nvPicPr>
        <p:blipFill>
          <a:blip r:embed="rId3" cstate="print"/>
          <a:stretch>
            <a:fillRect/>
          </a:stretch>
        </p:blipFill>
        <p:spPr>
          <a:xfrm>
            <a:off x="3124200" y="2667000"/>
            <a:ext cx="2882900" cy="1859935"/>
          </a:xfrm>
          <a:prstGeom prst="rect">
            <a:avLst/>
          </a:prstGeom>
        </p:spPr>
      </p:pic>
      <p:pic>
        <p:nvPicPr>
          <p:cNvPr id="7" name="Picture 6" descr="Burn_3.jpg"/>
          <p:cNvPicPr>
            <a:picLocks noChangeAspect="1"/>
          </p:cNvPicPr>
          <p:nvPr/>
        </p:nvPicPr>
        <p:blipFill>
          <a:blip r:embed="rId4" cstate="print"/>
          <a:srcRect t="4068"/>
          <a:stretch>
            <a:fillRect/>
          </a:stretch>
        </p:blipFill>
        <p:spPr>
          <a:xfrm>
            <a:off x="6096000" y="3810000"/>
            <a:ext cx="2857500" cy="1797050"/>
          </a:xfrm>
          <a:prstGeom prst="rect">
            <a:avLst/>
          </a:prstGeom>
        </p:spPr>
      </p:pic>
      <p:sp>
        <p:nvSpPr>
          <p:cNvPr id="9" name="TextBox 8"/>
          <p:cNvSpPr txBox="1"/>
          <p:nvPr/>
        </p:nvSpPr>
        <p:spPr>
          <a:xfrm>
            <a:off x="304800" y="3505200"/>
            <a:ext cx="2590800" cy="923330"/>
          </a:xfrm>
          <a:prstGeom prst="rect">
            <a:avLst/>
          </a:prstGeom>
          <a:noFill/>
        </p:spPr>
        <p:txBody>
          <a:bodyPr wrap="square" rtlCol="0">
            <a:spAutoFit/>
          </a:bodyPr>
          <a:lstStyle/>
          <a:p>
            <a:pPr algn="ctr"/>
            <a:r>
              <a:rPr lang="en-US" dirty="0" smtClean="0"/>
              <a:t>6-month non-healing wound from laser treatment</a:t>
            </a:r>
            <a:endParaRPr lang="en-US" dirty="0"/>
          </a:p>
        </p:txBody>
      </p:sp>
      <p:sp>
        <p:nvSpPr>
          <p:cNvPr id="10" name="TextBox 9"/>
          <p:cNvSpPr txBox="1"/>
          <p:nvPr/>
        </p:nvSpPr>
        <p:spPr>
          <a:xfrm>
            <a:off x="3276600" y="4648200"/>
            <a:ext cx="2590800" cy="369332"/>
          </a:xfrm>
          <a:prstGeom prst="rect">
            <a:avLst/>
          </a:prstGeom>
          <a:noFill/>
        </p:spPr>
        <p:txBody>
          <a:bodyPr wrap="square" rtlCol="0">
            <a:spAutoFit/>
          </a:bodyPr>
          <a:lstStyle/>
          <a:p>
            <a:pPr algn="ctr"/>
            <a:r>
              <a:rPr lang="en-US" dirty="0" smtClean="0"/>
              <a:t>6 weeks after treatment</a:t>
            </a:r>
            <a:endParaRPr lang="en-US" dirty="0"/>
          </a:p>
        </p:txBody>
      </p:sp>
      <p:sp>
        <p:nvSpPr>
          <p:cNvPr id="11" name="TextBox 10"/>
          <p:cNvSpPr txBox="1"/>
          <p:nvPr/>
        </p:nvSpPr>
        <p:spPr>
          <a:xfrm>
            <a:off x="6248400" y="5715000"/>
            <a:ext cx="2590800" cy="369332"/>
          </a:xfrm>
          <a:prstGeom prst="rect">
            <a:avLst/>
          </a:prstGeom>
          <a:noFill/>
        </p:spPr>
        <p:txBody>
          <a:bodyPr wrap="square" rtlCol="0">
            <a:spAutoFit/>
          </a:bodyPr>
          <a:lstStyle/>
          <a:p>
            <a:pPr algn="ctr"/>
            <a:r>
              <a:rPr lang="en-US" dirty="0"/>
              <a:t>8</a:t>
            </a:r>
            <a:r>
              <a:rPr lang="en-US" dirty="0" smtClean="0"/>
              <a:t> weeks after treatment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Patients Medical</a:t>
            </a:r>
            <a:endParaRPr lang="en-US" dirty="0">
              <a:solidFill>
                <a:schemeClr val="accent1">
                  <a:satMod val="150000"/>
                </a:schemeClr>
              </a:solidFill>
            </a:endParaRPr>
          </a:p>
        </p:txBody>
      </p:sp>
      <p:sp>
        <p:nvSpPr>
          <p:cNvPr id="18434" name="Content Placeholder 2"/>
          <p:cNvSpPr>
            <a:spLocks noGrp="1"/>
          </p:cNvSpPr>
          <p:nvPr>
            <p:ph idx="1"/>
          </p:nvPr>
        </p:nvSpPr>
        <p:spPr/>
        <p:txBody>
          <a:bodyPr/>
          <a:lstStyle/>
          <a:p>
            <a:r>
              <a:rPr lang="en-US" smtClean="0"/>
              <a:t>Our goal</a:t>
            </a:r>
          </a:p>
          <a:p>
            <a:pPr lvl="1"/>
            <a:r>
              <a:rPr lang="en-US" smtClean="0"/>
              <a:t>Promote healing and prevent disease</a:t>
            </a:r>
          </a:p>
        </p:txBody>
      </p:sp>
      <p:sp>
        <p:nvSpPr>
          <p:cNvPr id="18435" name="Footer Placeholder 5"/>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18436" name="Picture 6" descr="immortal life.jpg"/>
          <p:cNvPicPr>
            <a:picLocks noChangeAspect="1"/>
          </p:cNvPicPr>
          <p:nvPr/>
        </p:nvPicPr>
        <p:blipFill>
          <a:blip r:embed="rId2" cstate="print"/>
          <a:srcRect/>
          <a:stretch>
            <a:fillRect/>
          </a:stretch>
        </p:blipFill>
        <p:spPr bwMode="auto">
          <a:xfrm>
            <a:off x="2482850" y="3200400"/>
            <a:ext cx="4178300" cy="277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Treatment for Burn Scarring</a:t>
            </a:r>
            <a:endParaRPr lang="en-US" dirty="0">
              <a:solidFill>
                <a:schemeClr val="accent1">
                  <a:satMod val="150000"/>
                </a:schemeClr>
              </a:solidFill>
            </a:endParaRPr>
          </a:p>
        </p:txBody>
      </p:sp>
      <p:sp>
        <p:nvSpPr>
          <p:cNvPr id="44035" name="Footer Placeholder 4"/>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9" name="Content Placeholder 8" descr="face injury_1.jpg"/>
          <p:cNvPicPr>
            <a:picLocks noGrp="1" noChangeAspect="1"/>
          </p:cNvPicPr>
          <p:nvPr>
            <p:ph idx="1"/>
          </p:nvPr>
        </p:nvPicPr>
        <p:blipFill>
          <a:blip r:embed="rId2" cstate="print"/>
          <a:srcRect t="10746"/>
          <a:stretch>
            <a:fillRect/>
          </a:stretch>
        </p:blipFill>
        <p:spPr>
          <a:xfrm>
            <a:off x="685800" y="2362200"/>
            <a:ext cx="3238500" cy="3797300"/>
          </a:xfrm>
        </p:spPr>
      </p:pic>
      <p:pic>
        <p:nvPicPr>
          <p:cNvPr id="10" name="Picture 9" descr="face injury_2.jpg"/>
          <p:cNvPicPr>
            <a:picLocks noChangeAspect="1"/>
          </p:cNvPicPr>
          <p:nvPr/>
        </p:nvPicPr>
        <p:blipFill>
          <a:blip r:embed="rId3" cstate="print"/>
          <a:srcRect l="1456" r="22815"/>
          <a:stretch>
            <a:fillRect/>
          </a:stretch>
        </p:blipFill>
        <p:spPr>
          <a:xfrm>
            <a:off x="4572000" y="2362200"/>
            <a:ext cx="3962400" cy="3721319"/>
          </a:xfrm>
          <a:prstGeom prst="rect">
            <a:avLst/>
          </a:prstGeom>
        </p:spPr>
      </p:pic>
      <p:sp>
        <p:nvSpPr>
          <p:cNvPr id="11" name="TextBox 10"/>
          <p:cNvSpPr txBox="1"/>
          <p:nvPr/>
        </p:nvSpPr>
        <p:spPr>
          <a:xfrm>
            <a:off x="762000" y="1905000"/>
            <a:ext cx="3048000" cy="381000"/>
          </a:xfrm>
          <a:prstGeom prst="rect">
            <a:avLst/>
          </a:prstGeom>
          <a:noFill/>
        </p:spPr>
        <p:txBody>
          <a:bodyPr wrap="square" rtlCol="0">
            <a:spAutoFit/>
          </a:bodyPr>
          <a:lstStyle/>
          <a:p>
            <a:pPr algn="ctr"/>
            <a:r>
              <a:rPr lang="en-US" dirty="0" smtClean="0"/>
              <a:t>Before</a:t>
            </a:r>
            <a:endParaRPr lang="en-US" dirty="0"/>
          </a:p>
        </p:txBody>
      </p:sp>
      <p:sp>
        <p:nvSpPr>
          <p:cNvPr id="12" name="TextBox 11"/>
          <p:cNvSpPr txBox="1"/>
          <p:nvPr/>
        </p:nvSpPr>
        <p:spPr>
          <a:xfrm>
            <a:off x="5029200" y="1905000"/>
            <a:ext cx="3048000" cy="381000"/>
          </a:xfrm>
          <a:prstGeom prst="rect">
            <a:avLst/>
          </a:prstGeom>
          <a:noFill/>
        </p:spPr>
        <p:txBody>
          <a:bodyPr wrap="square" rtlCol="0">
            <a:spAutoFit/>
          </a:bodyPr>
          <a:lstStyle/>
          <a:p>
            <a:pPr algn="ctr"/>
            <a:r>
              <a:rPr lang="en-US" dirty="0" smtClean="0"/>
              <a:t>After</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Treatment for Aesthetics</a:t>
            </a:r>
            <a:endParaRPr lang="en-US" dirty="0">
              <a:solidFill>
                <a:schemeClr val="accent1">
                  <a:satMod val="150000"/>
                </a:schemeClr>
              </a:solidFill>
            </a:endParaRPr>
          </a:p>
        </p:txBody>
      </p:sp>
      <p:sp>
        <p:nvSpPr>
          <p:cNvPr id="44035" name="Footer Placeholder 4"/>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12" name="Picture 9" descr="before and after 70 yr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1938" y="2133600"/>
            <a:ext cx="8882062" cy="317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Box 3"/>
          <p:cNvSpPr txBox="1"/>
          <p:nvPr/>
        </p:nvSpPr>
        <p:spPr>
          <a:xfrm>
            <a:off x="1219200" y="5524500"/>
            <a:ext cx="2286000" cy="369332"/>
          </a:xfrm>
          <a:prstGeom prst="rect">
            <a:avLst/>
          </a:prstGeom>
          <a:noFill/>
        </p:spPr>
        <p:txBody>
          <a:bodyPr wrap="square" rtlCol="0">
            <a:spAutoFit/>
          </a:bodyPr>
          <a:lstStyle/>
          <a:p>
            <a:pPr algn="ctr"/>
            <a:r>
              <a:rPr lang="en-US" dirty="0" smtClean="0"/>
              <a:t>Before</a:t>
            </a:r>
            <a:endParaRPr lang="en-US" dirty="0"/>
          </a:p>
        </p:txBody>
      </p:sp>
      <p:sp>
        <p:nvSpPr>
          <p:cNvPr id="13" name="TextBox 12"/>
          <p:cNvSpPr txBox="1"/>
          <p:nvPr/>
        </p:nvSpPr>
        <p:spPr>
          <a:xfrm>
            <a:off x="5638800" y="5524500"/>
            <a:ext cx="2286000" cy="369332"/>
          </a:xfrm>
          <a:prstGeom prst="rect">
            <a:avLst/>
          </a:prstGeom>
          <a:noFill/>
        </p:spPr>
        <p:txBody>
          <a:bodyPr wrap="square" rtlCol="0">
            <a:spAutoFit/>
          </a:bodyPr>
          <a:lstStyle/>
          <a:p>
            <a:pPr algn="ctr"/>
            <a:r>
              <a:rPr lang="en-US" dirty="0" smtClean="0"/>
              <a:t>After</a:t>
            </a:r>
            <a:endParaRPr lang="en-US" dirty="0"/>
          </a:p>
        </p:txBody>
      </p:sp>
      <p:sp>
        <p:nvSpPr>
          <p:cNvPr id="8" name="TextBox 7"/>
          <p:cNvSpPr txBox="1"/>
          <p:nvPr/>
        </p:nvSpPr>
        <p:spPr>
          <a:xfrm>
            <a:off x="2743200" y="1676400"/>
            <a:ext cx="3657600" cy="369332"/>
          </a:xfrm>
          <a:prstGeom prst="rect">
            <a:avLst/>
          </a:prstGeom>
          <a:noFill/>
        </p:spPr>
        <p:txBody>
          <a:bodyPr wrap="square" rtlCol="0">
            <a:spAutoFit/>
          </a:bodyPr>
          <a:lstStyle/>
          <a:p>
            <a:pPr algn="ctr"/>
            <a:r>
              <a:rPr lang="en-US" dirty="0" smtClean="0"/>
              <a:t>70 year old woman</a:t>
            </a:r>
            <a:endParaRPr lang="en-US" dirty="0"/>
          </a:p>
        </p:txBody>
      </p:sp>
    </p:spTree>
    <p:extLst>
      <p:ext uri="{BB962C8B-B14F-4D97-AF65-F5344CB8AC3E}">
        <p14:creationId xmlns:p14="http://schemas.microsoft.com/office/powerpoint/2010/main" xmlns="" val="18383573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patients 0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25" y="2209800"/>
            <a:ext cx="4800600" cy="3119438"/>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Treatment for Aesthetics</a:t>
            </a:r>
            <a:endParaRPr lang="en-US" dirty="0">
              <a:solidFill>
                <a:schemeClr val="accent1">
                  <a:satMod val="150000"/>
                </a:schemeClr>
              </a:solidFill>
            </a:endParaRPr>
          </a:p>
        </p:txBody>
      </p:sp>
      <p:sp>
        <p:nvSpPr>
          <p:cNvPr id="44035" name="Footer Placeholder 4"/>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
        <p:nvSpPr>
          <p:cNvPr id="4" name="TextBox 3"/>
          <p:cNvSpPr txBox="1"/>
          <p:nvPr/>
        </p:nvSpPr>
        <p:spPr>
          <a:xfrm>
            <a:off x="1219200" y="5524500"/>
            <a:ext cx="2286000" cy="369332"/>
          </a:xfrm>
          <a:prstGeom prst="rect">
            <a:avLst/>
          </a:prstGeom>
          <a:noFill/>
        </p:spPr>
        <p:txBody>
          <a:bodyPr wrap="square" rtlCol="0">
            <a:spAutoFit/>
          </a:bodyPr>
          <a:lstStyle/>
          <a:p>
            <a:pPr algn="ctr"/>
            <a:r>
              <a:rPr lang="en-US" dirty="0" smtClean="0"/>
              <a:t>Before</a:t>
            </a:r>
            <a:endParaRPr lang="en-US" dirty="0"/>
          </a:p>
        </p:txBody>
      </p:sp>
      <p:sp>
        <p:nvSpPr>
          <p:cNvPr id="13" name="TextBox 12"/>
          <p:cNvSpPr txBox="1"/>
          <p:nvPr/>
        </p:nvSpPr>
        <p:spPr>
          <a:xfrm>
            <a:off x="5638800" y="5524500"/>
            <a:ext cx="2286000" cy="369332"/>
          </a:xfrm>
          <a:prstGeom prst="rect">
            <a:avLst/>
          </a:prstGeom>
          <a:noFill/>
        </p:spPr>
        <p:txBody>
          <a:bodyPr wrap="square" rtlCol="0">
            <a:spAutoFit/>
          </a:bodyPr>
          <a:lstStyle/>
          <a:p>
            <a:pPr algn="ctr"/>
            <a:r>
              <a:rPr lang="en-US" dirty="0" smtClean="0"/>
              <a:t>After</a:t>
            </a:r>
            <a:endParaRPr lang="en-US" dirty="0"/>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85481" y="2209800"/>
            <a:ext cx="4592638" cy="312737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847962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Treatment for Aesthetics</a:t>
            </a:r>
            <a:endParaRPr lang="en-US" dirty="0">
              <a:solidFill>
                <a:schemeClr val="accent1">
                  <a:satMod val="150000"/>
                </a:schemeClr>
              </a:solidFill>
            </a:endParaRPr>
          </a:p>
        </p:txBody>
      </p:sp>
      <p:sp>
        <p:nvSpPr>
          <p:cNvPr id="44035" name="Footer Placeholder 4"/>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
        <p:nvSpPr>
          <p:cNvPr id="4" name="TextBox 3"/>
          <p:cNvSpPr txBox="1"/>
          <p:nvPr/>
        </p:nvSpPr>
        <p:spPr>
          <a:xfrm>
            <a:off x="1219200" y="5524500"/>
            <a:ext cx="2286000" cy="369332"/>
          </a:xfrm>
          <a:prstGeom prst="rect">
            <a:avLst/>
          </a:prstGeom>
          <a:noFill/>
        </p:spPr>
        <p:txBody>
          <a:bodyPr wrap="square" rtlCol="0">
            <a:spAutoFit/>
          </a:bodyPr>
          <a:lstStyle/>
          <a:p>
            <a:pPr algn="ctr"/>
            <a:r>
              <a:rPr lang="en-US" dirty="0" smtClean="0"/>
              <a:t>Before</a:t>
            </a:r>
            <a:endParaRPr lang="en-US" dirty="0"/>
          </a:p>
        </p:txBody>
      </p:sp>
      <p:sp>
        <p:nvSpPr>
          <p:cNvPr id="13" name="TextBox 12"/>
          <p:cNvSpPr txBox="1"/>
          <p:nvPr/>
        </p:nvSpPr>
        <p:spPr>
          <a:xfrm>
            <a:off x="5638800" y="5524500"/>
            <a:ext cx="2286000" cy="369332"/>
          </a:xfrm>
          <a:prstGeom prst="rect">
            <a:avLst/>
          </a:prstGeom>
          <a:noFill/>
        </p:spPr>
        <p:txBody>
          <a:bodyPr wrap="square" rtlCol="0">
            <a:spAutoFit/>
          </a:bodyPr>
          <a:lstStyle/>
          <a:p>
            <a:pPr algn="ctr"/>
            <a:r>
              <a:rPr lang="en-US" dirty="0" smtClean="0"/>
              <a:t>After</a:t>
            </a:r>
            <a:endParaRPr lang="en-US" dirty="0"/>
          </a:p>
        </p:txBody>
      </p:sp>
      <p:pic>
        <p:nvPicPr>
          <p:cNvPr id="11" name="Picture 3" descr="1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87875" y="2045732"/>
            <a:ext cx="4554538" cy="3314700"/>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12" name="Picture 4" descr="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75" y="2045732"/>
            <a:ext cx="4548188" cy="33115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04669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Treatment for Acne Scarring</a:t>
            </a:r>
            <a:endParaRPr lang="en-US" dirty="0">
              <a:solidFill>
                <a:schemeClr val="accent1">
                  <a:satMod val="150000"/>
                </a:schemeClr>
              </a:solidFill>
            </a:endParaRPr>
          </a:p>
        </p:txBody>
      </p:sp>
      <p:sp>
        <p:nvSpPr>
          <p:cNvPr id="44035" name="Footer Placeholder 4"/>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
        <p:nvSpPr>
          <p:cNvPr id="4" name="TextBox 3"/>
          <p:cNvSpPr txBox="1"/>
          <p:nvPr/>
        </p:nvSpPr>
        <p:spPr>
          <a:xfrm>
            <a:off x="1219200" y="5524500"/>
            <a:ext cx="2286000" cy="369332"/>
          </a:xfrm>
          <a:prstGeom prst="rect">
            <a:avLst/>
          </a:prstGeom>
          <a:noFill/>
        </p:spPr>
        <p:txBody>
          <a:bodyPr wrap="square" rtlCol="0">
            <a:spAutoFit/>
          </a:bodyPr>
          <a:lstStyle/>
          <a:p>
            <a:pPr algn="ctr"/>
            <a:r>
              <a:rPr lang="en-US" dirty="0" smtClean="0"/>
              <a:t>Before</a:t>
            </a:r>
            <a:endParaRPr lang="en-US" dirty="0"/>
          </a:p>
        </p:txBody>
      </p:sp>
      <p:sp>
        <p:nvSpPr>
          <p:cNvPr id="13" name="TextBox 12"/>
          <p:cNvSpPr txBox="1"/>
          <p:nvPr/>
        </p:nvSpPr>
        <p:spPr>
          <a:xfrm>
            <a:off x="5638800" y="5524500"/>
            <a:ext cx="2286000" cy="369332"/>
          </a:xfrm>
          <a:prstGeom prst="rect">
            <a:avLst/>
          </a:prstGeom>
          <a:noFill/>
        </p:spPr>
        <p:txBody>
          <a:bodyPr wrap="square" rtlCol="0">
            <a:spAutoFit/>
          </a:bodyPr>
          <a:lstStyle/>
          <a:p>
            <a:pPr algn="ctr"/>
            <a:r>
              <a:rPr lang="en-US" dirty="0" smtClean="0"/>
              <a:t>After</a:t>
            </a:r>
            <a:endParaRPr lang="en-US" dirty="0"/>
          </a:p>
        </p:txBody>
      </p:sp>
      <p:pic>
        <p:nvPicPr>
          <p:cNvPr id="8" name="Picture 7" descr="acne-after-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08513" y="2208212"/>
            <a:ext cx="4537075" cy="307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acne-before-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400" y="2209800"/>
            <a:ext cx="4541838" cy="308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946178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accent1">
                    <a:satMod val="150000"/>
                  </a:schemeClr>
                </a:solidFill>
              </a:rPr>
              <a:t>Treatment for Breast Augmentation</a:t>
            </a:r>
            <a:endParaRPr lang="en-US" dirty="0">
              <a:solidFill>
                <a:schemeClr val="accent1">
                  <a:satMod val="150000"/>
                </a:schemeClr>
              </a:solidFill>
            </a:endParaRPr>
          </a:p>
        </p:txBody>
      </p:sp>
      <p:sp>
        <p:nvSpPr>
          <p:cNvPr id="44035" name="Footer Placeholder 4"/>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
        <p:nvSpPr>
          <p:cNvPr id="4" name="TextBox 3"/>
          <p:cNvSpPr txBox="1"/>
          <p:nvPr/>
        </p:nvSpPr>
        <p:spPr>
          <a:xfrm>
            <a:off x="6019800" y="2362200"/>
            <a:ext cx="2286000" cy="369332"/>
          </a:xfrm>
          <a:prstGeom prst="rect">
            <a:avLst/>
          </a:prstGeom>
          <a:noFill/>
        </p:spPr>
        <p:txBody>
          <a:bodyPr wrap="square" rtlCol="0">
            <a:spAutoFit/>
          </a:bodyPr>
          <a:lstStyle/>
          <a:p>
            <a:pPr algn="ctr"/>
            <a:r>
              <a:rPr lang="en-US" dirty="0" smtClean="0"/>
              <a:t>Before</a:t>
            </a:r>
            <a:endParaRPr lang="en-US" dirty="0"/>
          </a:p>
        </p:txBody>
      </p:sp>
      <p:sp>
        <p:nvSpPr>
          <p:cNvPr id="13" name="TextBox 12"/>
          <p:cNvSpPr txBox="1"/>
          <p:nvPr/>
        </p:nvSpPr>
        <p:spPr>
          <a:xfrm>
            <a:off x="6048375" y="4724400"/>
            <a:ext cx="2286000" cy="369332"/>
          </a:xfrm>
          <a:prstGeom prst="rect">
            <a:avLst/>
          </a:prstGeom>
          <a:noFill/>
        </p:spPr>
        <p:txBody>
          <a:bodyPr wrap="square" rtlCol="0">
            <a:spAutoFit/>
          </a:bodyPr>
          <a:lstStyle/>
          <a:p>
            <a:pPr algn="ctr"/>
            <a:r>
              <a:rPr lang="en-US" dirty="0" smtClean="0"/>
              <a:t>After</a:t>
            </a:r>
            <a:endParaRPr lang="en-US" dirty="0"/>
          </a:p>
        </p:txBody>
      </p:sp>
      <p:pic>
        <p:nvPicPr>
          <p:cNvPr id="10" name="rg_hi" descr="http://t2.gstatic.com/images?q=tbn:ANd9GcQeZA6na2uH25fEoLx10xbB4MdKA5yDXjkeWS53Wqs3FNk3cFyM">
            <a:hlinkClick r:id="rId2"/>
          </p:cNvPr>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1143000" y="1828800"/>
            <a:ext cx="4724400" cy="4120972"/>
          </a:xfrm>
        </p:spPr>
      </p:pic>
    </p:spTree>
    <p:extLst>
      <p:ext uri="{BB962C8B-B14F-4D97-AF65-F5344CB8AC3E}">
        <p14:creationId xmlns:p14="http://schemas.microsoft.com/office/powerpoint/2010/main" xmlns="" val="22655487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Urology Research</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77500" lnSpcReduction="20000"/>
          </a:bodyPr>
          <a:lstStyle/>
          <a:p>
            <a:pPr marL="119062" indent="0">
              <a:buNone/>
            </a:pPr>
            <a:r>
              <a:rPr lang="en-US" sz="2400" b="1" dirty="0"/>
              <a:t>Adult Stem Cell Therapy For Erectile Dysfunction</a:t>
            </a:r>
          </a:p>
          <a:p>
            <a:pPr marL="119062" indent="0">
              <a:buNone/>
            </a:pPr>
            <a:r>
              <a:rPr lang="en-US" sz="1600" dirty="0" smtClean="0"/>
              <a:t/>
            </a:r>
            <a:br>
              <a:rPr lang="en-US" sz="1600" dirty="0" smtClean="0"/>
            </a:br>
            <a:r>
              <a:rPr lang="en-US" sz="1600" dirty="0" smtClean="0"/>
              <a:t>ORLANDO</a:t>
            </a:r>
            <a:r>
              <a:rPr lang="en-US" sz="1600" dirty="0"/>
              <a:t>, FL (UroToday.com) - Dr. Tom </a:t>
            </a:r>
            <a:r>
              <a:rPr lang="en-US" sz="1600" dirty="0" err="1"/>
              <a:t>Lue</a:t>
            </a:r>
            <a:r>
              <a:rPr lang="en-US" sz="1600" dirty="0"/>
              <a:t> discussed autologous stem cell use for ED. He discussed that ability for the planarian species to regenerate any part of its body, but the salamander can only regenerate a limb. In man there are also stem cells, which are undifferentiated cells that have potential to also regenerate. </a:t>
            </a:r>
            <a:br>
              <a:rPr lang="en-US" sz="1600" dirty="0"/>
            </a:br>
            <a:r>
              <a:rPr lang="en-US" sz="1600" dirty="0"/>
              <a:t/>
            </a:r>
            <a:br>
              <a:rPr lang="en-US" sz="1600" dirty="0"/>
            </a:br>
            <a:r>
              <a:rPr lang="en-US" sz="1600" dirty="0"/>
              <a:t>In adipose tissue there are stem cells as demonstrated by immunohistochemistry, RT-PCR and Western blotting experiments. The adipose derived stem cells (ADSCs) reside near small blood vessels. CD34 staining identifies 60% of </a:t>
            </a:r>
            <a:r>
              <a:rPr lang="en-US" sz="1600" dirty="0" err="1"/>
              <a:t>peri</a:t>
            </a:r>
            <a:r>
              <a:rPr lang="en-US" sz="1600" dirty="0"/>
              <a:t>-vascular areas as harboring ADSCs. It occurs in new blood vessels, and is a sign of regeneration. ADSCs can be harvested by liposuction or fat excision. Adipose cells are digested and ADSCs are cultured for further induction, labeling or gene transfection. ADSCs can also be used for in vivo tissue engineering. </a:t>
            </a:r>
            <a:br>
              <a:rPr lang="en-US" sz="1600" dirty="0"/>
            </a:br>
            <a:r>
              <a:rPr lang="en-US" sz="1600" dirty="0"/>
              <a:t/>
            </a:r>
            <a:br>
              <a:rPr lang="en-US" sz="1600" dirty="0"/>
            </a:br>
            <a:r>
              <a:rPr lang="en-US" sz="1600" dirty="0"/>
              <a:t>In vitro induction can result in hepatocytes, beta cells to produce insulin or endothelial cells. In vivo, ADSCs placed in muscle can differentiate into skeletal muscle, placed near blood vessels become smooth muscle and in fat can become fat cells. The differentiate into component cell types and integrate into the tissue. Four weeks after injection of ADSCs following cavernous nerve crush injury in a rat model, there is return of function. In older men, he proposed using autologous ADSCs to regenerate erectile function. In rats there is suggestion of differentiation. In a type 2 diabetic rat model of ED, use of ADSCs resulted in improved </a:t>
            </a:r>
            <a:r>
              <a:rPr lang="en-US" sz="1600" dirty="0" err="1"/>
              <a:t>intracavernosal</a:t>
            </a:r>
            <a:r>
              <a:rPr lang="en-US" sz="1600" dirty="0"/>
              <a:t> pressures. He showed </a:t>
            </a:r>
            <a:r>
              <a:rPr lang="en-US" sz="1600" dirty="0" err="1"/>
              <a:t>neurite</a:t>
            </a:r>
            <a:r>
              <a:rPr lang="en-US" sz="1600" dirty="0"/>
              <a:t> cell growth in vitro, that is stimulated by the addition of ADSCs. Experiments using ADSCs to stimulate endothelial cell growth also suggested that this is possible. </a:t>
            </a:r>
            <a:br>
              <a:rPr lang="en-US" sz="1600" dirty="0"/>
            </a:br>
            <a:r>
              <a:rPr lang="en-US" sz="1600" dirty="0"/>
              <a:t/>
            </a:r>
            <a:br>
              <a:rPr lang="en-US" sz="1600" dirty="0"/>
            </a:br>
            <a:r>
              <a:rPr lang="en-US" sz="1600" dirty="0"/>
              <a:t>A study showed injection of umbilical cord blood stem cells into men having failed PDE5 inhibitors resulted in improved erectile function. This is only a pilot experiment, but shows great promise. </a:t>
            </a:r>
            <a:br>
              <a:rPr lang="en-US" sz="1600" dirty="0"/>
            </a:br>
            <a:r>
              <a:rPr lang="en-US" sz="1600" dirty="0"/>
              <a:t/>
            </a:r>
            <a:br>
              <a:rPr lang="en-US" sz="1600" dirty="0"/>
            </a:br>
            <a:r>
              <a:rPr lang="en-US" sz="1600" dirty="0"/>
              <a:t>Presented by Tom F. </a:t>
            </a:r>
            <a:r>
              <a:rPr lang="en-US" sz="1600" dirty="0" err="1"/>
              <a:t>Lue</a:t>
            </a:r>
            <a:r>
              <a:rPr lang="en-US" sz="1600" dirty="0"/>
              <a:t>, MD, at the Annual Meeting of the American Urological Association (AUA) - May 17 - 22, 2008. Orange County Convention Center - Orlando, Florida, USA. </a:t>
            </a:r>
            <a:br>
              <a:rPr lang="en-US" sz="1600" dirty="0"/>
            </a:br>
            <a:r>
              <a:rPr lang="en-US" sz="1600" dirty="0"/>
              <a:t/>
            </a:r>
            <a:br>
              <a:rPr lang="en-US" sz="1600" dirty="0"/>
            </a:br>
            <a:r>
              <a:rPr lang="en-US" sz="1600" dirty="0"/>
              <a:t>Reported by UroToday.com Contributing Editor Christopher P. Evans, MD, FACS </a:t>
            </a:r>
            <a:br>
              <a:rPr lang="en-US" sz="1600" dirty="0"/>
            </a:br>
            <a:endParaRPr lang="en-US" sz="1600" dirty="0"/>
          </a:p>
        </p:txBody>
      </p:sp>
      <p:sp>
        <p:nvSpPr>
          <p:cNvPr id="49155"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extLst>
      <p:ext uri="{BB962C8B-B14F-4D97-AF65-F5344CB8AC3E}">
        <p14:creationId xmlns:p14="http://schemas.microsoft.com/office/powerpoint/2010/main" xmlns="" val="7871636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Urology Research</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85000" lnSpcReduction="20000"/>
          </a:bodyPr>
          <a:lstStyle/>
          <a:p>
            <a:pPr marL="119062" indent="0">
              <a:buNone/>
            </a:pPr>
            <a:r>
              <a:rPr lang="en-US" sz="2000" b="1" dirty="0" err="1"/>
              <a:t>Peyronies</a:t>
            </a:r>
            <a:r>
              <a:rPr lang="en-US" sz="2000" b="1" dirty="0"/>
              <a:t> Disease</a:t>
            </a:r>
          </a:p>
          <a:p>
            <a:pPr marL="119062" indent="0">
              <a:buNone/>
            </a:pPr>
            <a:r>
              <a:rPr lang="en-US" sz="1600" dirty="0" smtClean="0"/>
              <a:t/>
            </a:r>
            <a:br>
              <a:rPr lang="en-US" sz="1600" dirty="0" smtClean="0"/>
            </a:br>
            <a:r>
              <a:rPr lang="en-US" sz="1400" dirty="0" err="1"/>
              <a:t>Peyronies</a:t>
            </a:r>
            <a:r>
              <a:rPr lang="en-US" sz="1400" dirty="0"/>
              <a:t> Disease has been described by experts as a physically and psychologically devastating problem manifested by a fibrous inelastic scar of the fibrous chambers of the penis known as the tunica </a:t>
            </a:r>
            <a:r>
              <a:rPr lang="en-US" sz="1400" dirty="0" err="1"/>
              <a:t>albuginea</a:t>
            </a:r>
            <a:r>
              <a:rPr lang="en-US" sz="1400" dirty="0"/>
              <a:t>. The scarring (known as “</a:t>
            </a:r>
            <a:r>
              <a:rPr lang="en-US" sz="1400" dirty="0" err="1"/>
              <a:t>peyronies</a:t>
            </a:r>
            <a:r>
              <a:rPr lang="en-US" sz="1400" dirty="0"/>
              <a:t> plaques”) can cause pain, bending, narrowing, hinging and shortening of the penis in the erect state. Recent demographic studies have shown that up to 9% of men have this problem and it seems to be even more prevalent after radical prostatectomy surgery. More than half of the cases worsen over time and only 13% resolve spontaneously. </a:t>
            </a:r>
            <a:r>
              <a:rPr lang="en-US" sz="1400" dirty="0" err="1"/>
              <a:t>Peyronies</a:t>
            </a:r>
            <a:r>
              <a:rPr lang="en-US" sz="1400" dirty="0"/>
              <a:t> is also closely associated with erectile dysfunction</a:t>
            </a:r>
            <a:r>
              <a:rPr lang="en-US" sz="1400" dirty="0" smtClean="0"/>
              <a:t>.</a:t>
            </a:r>
          </a:p>
          <a:p>
            <a:pPr marL="119062" indent="0">
              <a:buNone/>
            </a:pPr>
            <a:endParaRPr lang="en-US" sz="1400" dirty="0"/>
          </a:p>
          <a:p>
            <a:pPr marL="119062" indent="0">
              <a:buNone/>
            </a:pPr>
            <a:r>
              <a:rPr lang="en-US" sz="1400" dirty="0"/>
              <a:t>There is no known non-surgical cure for PD and surgery can often result in more scarring, shortening or loss of sensation and adequate erectile function. Cases that involve calcification seem to do the worst with non-surgical treatment. Non-surgical therapies include: Vitamin E, </a:t>
            </a:r>
            <a:r>
              <a:rPr lang="en-US" sz="1400" dirty="0" err="1"/>
              <a:t>Potaba</a:t>
            </a:r>
            <a:r>
              <a:rPr lang="en-US" sz="1400" dirty="0"/>
              <a:t>, colchicine, </a:t>
            </a:r>
            <a:r>
              <a:rPr lang="en-US" sz="1400" dirty="0" err="1"/>
              <a:t>tamoxifen</a:t>
            </a:r>
            <a:r>
              <a:rPr lang="en-US" sz="1400" dirty="0"/>
              <a:t>, </a:t>
            </a:r>
            <a:r>
              <a:rPr lang="en-US" sz="1400" dirty="0" err="1"/>
              <a:t>carnitine</a:t>
            </a:r>
            <a:r>
              <a:rPr lang="en-US" sz="1400" dirty="0"/>
              <a:t>, and Omega-3 fatty acids. Unfortunately, formal studies have shown no benefit of any of these over placebo. Verapamil cream is often used by clinicians but there are no controlled trials proving that the verapamil penetrates into the tunica </a:t>
            </a:r>
            <a:r>
              <a:rPr lang="en-US" sz="1400" dirty="0" err="1"/>
              <a:t>albuginea</a:t>
            </a:r>
            <a:r>
              <a:rPr lang="en-US" sz="1400" dirty="0"/>
              <a:t>. There have been eight studies on </a:t>
            </a:r>
            <a:r>
              <a:rPr lang="en-US" sz="1400" dirty="0" err="1"/>
              <a:t>intralesional</a:t>
            </a:r>
            <a:r>
              <a:rPr lang="en-US" sz="1400" dirty="0"/>
              <a:t> injection of verapamil showing some positive effects in decreasing curvature and deformity improved in 30% to 60% of patients. The usual treatment is 10 mg injected every two weeks a total of twelve times. Injection of interferon alpha 2b has shown very mixed results. There is an ongoing FDA study of a drug (phase 3) called </a:t>
            </a:r>
            <a:r>
              <a:rPr lang="en-US" sz="1400" dirty="0" err="1"/>
              <a:t>Xiaflex</a:t>
            </a:r>
            <a:r>
              <a:rPr lang="en-US" sz="1400" dirty="0"/>
              <a:t> which is made from bacterial collagenase. Early results may be promising with curvature reduction 20% higher than with placebo. There are some ongoing European studies of a penile traction device that stretches the penis and early results seem to indicate a benefit but it involves a rigorous daily application of a device to the penis</a:t>
            </a:r>
            <a:r>
              <a:rPr lang="en-US" sz="1400" dirty="0" smtClean="0"/>
              <a:t>.</a:t>
            </a:r>
          </a:p>
          <a:p>
            <a:pPr marL="119062" indent="0">
              <a:buNone/>
            </a:pPr>
            <a:endParaRPr lang="en-US" sz="1400" dirty="0"/>
          </a:p>
          <a:p>
            <a:pPr marL="119062" indent="0">
              <a:buNone/>
            </a:pPr>
            <a:r>
              <a:rPr lang="en-US" sz="1400" dirty="0"/>
              <a:t>There is evidence that stem cells will actively seek out and attempt to repair a </a:t>
            </a:r>
            <a:r>
              <a:rPr lang="en-US" sz="1400" dirty="0" err="1"/>
              <a:t>Dupytren’s</a:t>
            </a:r>
            <a:r>
              <a:rPr lang="en-US" sz="1400" dirty="0"/>
              <a:t> contracture which is nearly identical to PD but occurs in the hand. Stem cells may be highly effective in inflammatory scarring conditions occurring in other parts of the body. We have developed a protocol for </a:t>
            </a:r>
            <a:r>
              <a:rPr lang="en-US" sz="1400" dirty="0" err="1"/>
              <a:t>intralesional</a:t>
            </a:r>
            <a:r>
              <a:rPr lang="en-US" sz="1400" dirty="0"/>
              <a:t> injection of autologous stem cells into </a:t>
            </a:r>
            <a:r>
              <a:rPr lang="en-US" sz="1400" dirty="0" err="1"/>
              <a:t>peyronies</a:t>
            </a:r>
            <a:r>
              <a:rPr lang="en-US" sz="1400" dirty="0"/>
              <a:t> plaques as a non-surgical option for patients who have not responded to other conservative measures but wish to avoid surgery.</a:t>
            </a:r>
          </a:p>
          <a:p>
            <a:pPr marL="119062" indent="0">
              <a:buNone/>
            </a:pPr>
            <a:r>
              <a:rPr lang="en-US" sz="1600" dirty="0"/>
              <a:t/>
            </a:r>
            <a:br>
              <a:rPr lang="en-US" sz="1600" dirty="0"/>
            </a:br>
            <a:endParaRPr lang="en-US" sz="1600" dirty="0"/>
          </a:p>
        </p:txBody>
      </p:sp>
      <p:sp>
        <p:nvSpPr>
          <p:cNvPr id="49155"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extLst>
      <p:ext uri="{BB962C8B-B14F-4D97-AF65-F5344CB8AC3E}">
        <p14:creationId xmlns:p14="http://schemas.microsoft.com/office/powerpoint/2010/main" xmlns="" val="17160749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Urology Research</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92500"/>
          </a:bodyPr>
          <a:lstStyle/>
          <a:p>
            <a:pPr marL="119062" indent="0">
              <a:buNone/>
            </a:pPr>
            <a:r>
              <a:rPr lang="en-US" sz="1800" b="1" dirty="0"/>
              <a:t>Erectile Dysfunction</a:t>
            </a:r>
          </a:p>
          <a:p>
            <a:pPr marL="119062" indent="0">
              <a:buNone/>
            </a:pPr>
            <a:r>
              <a:rPr lang="en-US" sz="1600" dirty="0" smtClean="0"/>
              <a:t/>
            </a:r>
            <a:br>
              <a:rPr lang="en-US" sz="1600" dirty="0" smtClean="0"/>
            </a:br>
            <a:r>
              <a:rPr lang="en-US" sz="1200" dirty="0"/>
              <a:t>Erectile Dysfunction is defined as the inability to achieve or sustain an erection suitable for sexual intercourse. ED affects up to one third of men of men throughout their lives and has a substantial negative impact on intimate relationships, quality of life and self-esteem. Causes are multifactorial but can be related to loss of testosterone, surgical damage to the penile nerves, medications, or other medical illnesses. The most common cause of ED is “</a:t>
            </a:r>
            <a:r>
              <a:rPr lang="en-US" sz="1200" dirty="0" err="1"/>
              <a:t>vasculopathy</a:t>
            </a:r>
            <a:r>
              <a:rPr lang="en-US" sz="1200" dirty="0"/>
              <a:t>”, which is damage to the delicate blood vessels in the penis. This </a:t>
            </a:r>
            <a:r>
              <a:rPr lang="en-US" sz="1200" dirty="0" err="1"/>
              <a:t>vasculopathy</a:t>
            </a:r>
            <a:r>
              <a:rPr lang="en-US" sz="1200" dirty="0"/>
              <a:t> is often associated with age but strongly related to atherosclerosis, diabetes, hypertension, high cholesterol and cerebrovascular and peripheral vascular disease. Men with ED are also at significantly increased risk of coronary artery disease. Therefore, when men have ED, screening for cardiovascular risk factors should be considered because symptoms of ED present as much as three years earlier than other symptoms of coronary artery disease such as chest pain. </a:t>
            </a:r>
            <a:endParaRPr lang="en-US" sz="1200" dirty="0" smtClean="0"/>
          </a:p>
          <a:p>
            <a:pPr marL="119062" indent="0">
              <a:buNone/>
            </a:pPr>
            <a:endParaRPr lang="en-US" sz="1200" dirty="0"/>
          </a:p>
          <a:p>
            <a:pPr marL="119062" indent="0">
              <a:buNone/>
            </a:pPr>
            <a:r>
              <a:rPr lang="en-US" sz="1200" dirty="0" smtClean="0"/>
              <a:t>The </a:t>
            </a:r>
            <a:r>
              <a:rPr lang="en-US" sz="1200" dirty="0"/>
              <a:t>current treatment of ED centers around the use of </a:t>
            </a:r>
            <a:r>
              <a:rPr lang="en-US" sz="1200" dirty="0" err="1"/>
              <a:t>Phosphodiesterase</a:t>
            </a:r>
            <a:r>
              <a:rPr lang="en-US" sz="1200" dirty="0"/>
              <a:t> type 5 inhibitors such as Viagra, Cialis, or Levitra. </a:t>
            </a:r>
            <a:r>
              <a:rPr lang="en-US" sz="1200" dirty="0" err="1" smtClean="0"/>
              <a:t>Intraurethral</a:t>
            </a:r>
            <a:r>
              <a:rPr lang="en-US" sz="1200" dirty="0" smtClean="0"/>
              <a:t> </a:t>
            </a:r>
            <a:r>
              <a:rPr lang="en-US" sz="1200" dirty="0"/>
              <a:t>pellets and </a:t>
            </a:r>
            <a:r>
              <a:rPr lang="en-US" sz="1200" dirty="0" err="1"/>
              <a:t>intracavernosal</a:t>
            </a:r>
            <a:r>
              <a:rPr lang="en-US" sz="1200" dirty="0"/>
              <a:t> (penile injectable agents) are also available if oral medications fail. Various mechanical external vacuum pump devices are helpful also in patients who are comfortable with assisted devices. Penile revascularization surgery has mostly fallen out of favor due to poor outcomes in most patients. At this time, the only treatment available to patients who have not succeeded with any of the above are surgically implanted hydraulic penile prostheses. These surgeries are somewhat invasive but mostly effective. </a:t>
            </a:r>
            <a:endParaRPr lang="en-US" sz="1200" dirty="0" smtClean="0"/>
          </a:p>
          <a:p>
            <a:pPr marL="119062" indent="0">
              <a:buNone/>
            </a:pPr>
            <a:endParaRPr lang="en-US" sz="1200" dirty="0"/>
          </a:p>
          <a:p>
            <a:pPr marL="119062" indent="0">
              <a:buNone/>
            </a:pPr>
            <a:r>
              <a:rPr lang="en-US" sz="1200" dirty="0" smtClean="0"/>
              <a:t>Adipose </a:t>
            </a:r>
            <a:r>
              <a:rPr lang="en-US" sz="1200" dirty="0"/>
              <a:t>derived stem cells have shown extraordinary promise in </a:t>
            </a:r>
            <a:r>
              <a:rPr lang="en-US" sz="1200" dirty="0" err="1"/>
              <a:t>revascularizing</a:t>
            </a:r>
            <a:r>
              <a:rPr lang="en-US" sz="1200" dirty="0"/>
              <a:t> cardiac tissue, ischemic limbs and other organs suffering damage from poor blood flow by regenerating small blood vessels as well as smooth muscle and nerves. We have evidence that adipose derived stem cells stimulate endothelial (small blood vessel lining) growth and improve penile blood flow in animal models. Early attempts have been made in human patients to re-vascularize their penile arteries using stem cells from umbilical cord blood and results showed great promise as discussed at a 2008 meeting of the American Urological Association in Orlando Florida. At California Stem Cell Treatment Center, we have a protocol to deploy extremely high numbers of adipose derived stem cells into the penile corpora </a:t>
            </a:r>
            <a:r>
              <a:rPr lang="en-US" sz="1200" dirty="0" err="1"/>
              <a:t>cavernosa</a:t>
            </a:r>
            <a:r>
              <a:rPr lang="en-US" sz="1200" dirty="0"/>
              <a:t> to naturally </a:t>
            </a:r>
            <a:r>
              <a:rPr lang="en-US" sz="1200" dirty="0" err="1"/>
              <a:t>revascularize</a:t>
            </a:r>
            <a:r>
              <a:rPr lang="en-US" sz="1200" dirty="0"/>
              <a:t> the penis allowing recovery of normal erections.</a:t>
            </a:r>
            <a:r>
              <a:rPr lang="en-US" sz="1600" dirty="0"/>
              <a:t/>
            </a:r>
            <a:br>
              <a:rPr lang="en-US" sz="1600" dirty="0"/>
            </a:br>
            <a:endParaRPr lang="en-US" sz="1600" dirty="0"/>
          </a:p>
        </p:txBody>
      </p:sp>
      <p:sp>
        <p:nvSpPr>
          <p:cNvPr id="49155"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extLst>
      <p:ext uri="{BB962C8B-B14F-4D97-AF65-F5344CB8AC3E}">
        <p14:creationId xmlns:p14="http://schemas.microsoft.com/office/powerpoint/2010/main" xmlns="" val="27936050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Urology Research</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lnSpcReduction="10000"/>
          </a:bodyPr>
          <a:lstStyle/>
          <a:p>
            <a:pPr marL="119062" indent="0">
              <a:buNone/>
            </a:pPr>
            <a:r>
              <a:rPr lang="en-US" sz="1800" b="1" dirty="0"/>
              <a:t>Male Incontinence</a:t>
            </a:r>
          </a:p>
          <a:p>
            <a:pPr marL="119062" indent="0">
              <a:buNone/>
            </a:pPr>
            <a:r>
              <a:rPr lang="en-US" sz="1600" dirty="0" smtClean="0"/>
              <a:t/>
            </a:r>
            <a:br>
              <a:rPr lang="en-US" sz="1600" dirty="0" smtClean="0"/>
            </a:br>
            <a:r>
              <a:rPr lang="en-US" sz="1600" b="1" dirty="0"/>
              <a:t>Post prostatectomy incontinence Protocol</a:t>
            </a:r>
            <a:endParaRPr lang="en-US" sz="1600" dirty="0"/>
          </a:p>
          <a:p>
            <a:pPr marL="119062" indent="0">
              <a:buNone/>
            </a:pPr>
            <a:r>
              <a:rPr lang="en-US" sz="1600" dirty="0"/>
              <a:t>In America alone, more than three million men are affected by loss of bladder control, a medical condition known as urinary incontinence. This problem has a great impact on health and quality of life for those who suffer with it. Male urinary incontinence is usually caused by a damaged sphincter, the circular muscle that controls the flow of urine out of the bladder. It often happens as the unavoidable result of prostate cancer surgery. When the sphincter is damaged, the man cannot squeeze or close off the urethra and leakage occurs especially with straining or exercise</a:t>
            </a:r>
            <a:r>
              <a:rPr lang="en-US" sz="1600" dirty="0" smtClean="0"/>
              <a:t>.</a:t>
            </a:r>
          </a:p>
          <a:p>
            <a:pPr marL="119062" indent="0">
              <a:buNone/>
            </a:pPr>
            <a:endParaRPr lang="en-US" sz="1600" dirty="0"/>
          </a:p>
          <a:p>
            <a:pPr marL="119062" indent="0">
              <a:buNone/>
            </a:pPr>
            <a:r>
              <a:rPr lang="en-US" sz="1600" dirty="0"/>
              <a:t>CSCTC is using Stromal Vascular Fraction with adipose derived adult </a:t>
            </a:r>
            <a:r>
              <a:rPr lang="en-US" sz="1600" dirty="0" err="1"/>
              <a:t>mesenchymal</a:t>
            </a:r>
            <a:r>
              <a:rPr lang="en-US" sz="1600" dirty="0"/>
              <a:t> stem cells to treat post prostatectomy incontinence. The SVF and a small amount of condensed fat matrix is injected with a telescope directly into a deficient sphincter under local anesthetic. Based on experience from Nagoya University, Japan where Stromal Vascular Fraction has been used successfully for male incontinence, we believe that the external sphincter may be regenerated to some extent to provide bladder control. CSCTC can provide access to the same technology here in California through our investigational protocol.</a:t>
            </a:r>
          </a:p>
          <a:p>
            <a:pPr marL="119062" indent="0">
              <a:buNone/>
            </a:pPr>
            <a:r>
              <a:rPr lang="en-US" sz="1600" dirty="0"/>
              <a:t/>
            </a:r>
            <a:br>
              <a:rPr lang="en-US" sz="1600" dirty="0"/>
            </a:br>
            <a:endParaRPr lang="en-US" sz="1600" dirty="0"/>
          </a:p>
        </p:txBody>
      </p:sp>
      <p:sp>
        <p:nvSpPr>
          <p:cNvPr id="49155"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extLst>
      <p:ext uri="{BB962C8B-B14F-4D97-AF65-F5344CB8AC3E}">
        <p14:creationId xmlns:p14="http://schemas.microsoft.com/office/powerpoint/2010/main" xmlns="" val="3957159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Patients Medical</a:t>
            </a:r>
            <a:endParaRPr lang="en-US" dirty="0">
              <a:solidFill>
                <a:schemeClr val="accent1">
                  <a:satMod val="150000"/>
                </a:schemeClr>
              </a:solidFill>
            </a:endParaRPr>
          </a:p>
        </p:txBody>
      </p:sp>
      <p:sp>
        <p:nvSpPr>
          <p:cNvPr id="19458" name="Content Placeholder 2"/>
          <p:cNvSpPr>
            <a:spLocks noGrp="1"/>
          </p:cNvSpPr>
          <p:nvPr>
            <p:ph idx="1"/>
          </p:nvPr>
        </p:nvSpPr>
        <p:spPr/>
        <p:txBody>
          <a:bodyPr/>
          <a:lstStyle/>
          <a:p>
            <a:pPr algn="ctr">
              <a:buFont typeface="Wingdings 2" pitchFamily="18" charset="2"/>
              <a:buNone/>
            </a:pPr>
            <a:r>
              <a:rPr lang="en-US" smtClean="0"/>
              <a:t>Physicians collaborate to approach each patient holistically.</a:t>
            </a:r>
          </a:p>
        </p:txBody>
      </p:sp>
      <p:sp>
        <p:nvSpPr>
          <p:cNvPr id="19459" name="Footer Placeholder 5"/>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19460" name="Picture 6" descr="immortal life.jpg"/>
          <p:cNvPicPr>
            <a:picLocks noChangeAspect="1"/>
          </p:cNvPicPr>
          <p:nvPr/>
        </p:nvPicPr>
        <p:blipFill>
          <a:blip r:embed="rId2" cstate="print"/>
          <a:srcRect/>
          <a:stretch>
            <a:fillRect/>
          </a:stretch>
        </p:blipFill>
        <p:spPr bwMode="auto">
          <a:xfrm>
            <a:off x="2500313" y="3200400"/>
            <a:ext cx="4143375" cy="2773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Cardiology Research</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62500" lnSpcReduction="20000"/>
          </a:bodyPr>
          <a:lstStyle/>
          <a:p>
            <a:pPr marL="119062" indent="0">
              <a:buNone/>
            </a:pPr>
            <a:r>
              <a:rPr lang="en-US" b="1" dirty="0"/>
              <a:t>First Experience in Humans Using Adipose Tissue–Derived Regenerative Cells in the Treatment of Patients With ST-Segment Elevation Myocardial </a:t>
            </a:r>
            <a:r>
              <a:rPr lang="en-US" b="1" dirty="0" smtClean="0"/>
              <a:t>Infarction</a:t>
            </a:r>
            <a:r>
              <a:rPr lang="en-US" sz="2100" b="1" dirty="0" smtClean="0"/>
              <a:t/>
            </a:r>
            <a:br>
              <a:rPr lang="en-US" sz="2100" b="1" dirty="0" smtClean="0"/>
            </a:br>
            <a:endParaRPr lang="en-US" sz="2000" b="1" dirty="0" smtClean="0"/>
          </a:p>
          <a:p>
            <a:pPr marL="119062" indent="0">
              <a:buNone/>
            </a:pPr>
            <a:r>
              <a:rPr lang="nl-NL" sz="2000" dirty="0"/>
              <a:t>Jaco H. Houtgraaf, MD; Wijnand K. den Dekker, MD</a:t>
            </a:r>
            <a:r>
              <a:rPr lang="nl-NL" sz="2000" dirty="0" smtClean="0"/>
              <a:t>; et al.</a:t>
            </a:r>
          </a:p>
          <a:p>
            <a:pPr marL="119062" indent="0">
              <a:buNone/>
            </a:pPr>
            <a:endParaRPr lang="nl-NL" sz="2000" dirty="0"/>
          </a:p>
          <a:p>
            <a:pPr marL="119062" indent="0">
              <a:buNone/>
            </a:pPr>
            <a:r>
              <a:rPr lang="en-US" sz="2000" dirty="0"/>
              <a:t>MIBI-SPECT analysis demonstrated a +4% improvement in global LVEF in ADRC-treated patients from 52.1% to 56.1%, whereas the placebo group deteriorated by −1.7% (52.0% to 50.3%), rendering an absolute difference between the treatment groups of +5.7% (p = 0.114). A similar positive trend of improved cardiac function was found by CMR analysis, which demonstrated a +4.6% improvement of global LVEF in the ADRC-treated group from baseline to 6-month follow-up (p = 0.091). The percentage of the left ventricle infarcted was reduced by −52% (31.6 ± 5.3 % to 15.3 ± 2.6% at 6-month follow-up, p = 0.002; Figure </a:t>
            </a:r>
            <a:r>
              <a:rPr lang="en-US" sz="2000" dirty="0">
                <a:hlinkClick r:id="rId2"/>
              </a:rPr>
              <a:t>1</a:t>
            </a:r>
            <a:r>
              <a:rPr lang="en-US" sz="2000" dirty="0"/>
              <a:t>A) in the ADRC-treated patients, as opposed to no change in the placebo-treated AMI patients (24.7 ± 9.2 % vs. 24.7 ± 4.1%; p = 0.48 for difference between groups). In addition, in the placebo group, the perfusion defect deteriorated by +1.8% (15.0 ± 4.9% to 16.8 ± 4.3%) compared with a significant improvement of the perfusion defect in ADRC-treated patients from 16.9 ± 2.1% to 10.9 ± 2.4% at 6-month follow-up (change of −6.0%, p = 0.004; Figure </a:t>
            </a:r>
            <a:r>
              <a:rPr lang="en-US" sz="2000" dirty="0">
                <a:hlinkClick r:id="rId2"/>
              </a:rPr>
              <a:t>1</a:t>
            </a:r>
            <a:r>
              <a:rPr lang="en-US" sz="2000" dirty="0"/>
              <a:t>B; p = 0.23 for difference between groups</a:t>
            </a:r>
            <a:r>
              <a:rPr lang="en-US" sz="2000" dirty="0" smtClean="0"/>
              <a:t>).</a:t>
            </a:r>
          </a:p>
          <a:p>
            <a:pPr marL="119062" indent="0">
              <a:buNone/>
            </a:pPr>
            <a:endParaRPr lang="en-US" sz="2000" dirty="0" smtClean="0"/>
          </a:p>
          <a:p>
            <a:pPr marL="119062" indent="0">
              <a:buNone/>
            </a:pPr>
            <a:r>
              <a:rPr lang="en-US" sz="2000" dirty="0" smtClean="0"/>
              <a:t>The </a:t>
            </a:r>
            <a:r>
              <a:rPr lang="en-US" sz="2000" dirty="0"/>
              <a:t>main findings of the APOLLO trial at the 6-month clinical and angiographic follow-up time point are 1) liposuction to harvest ADRCs in the acute phase of an AMI is safe and feasible; 2) intracoronary infusion of freshly isolated ADRCs was safe and did not result in an alteration of coronary flow or any indication of </a:t>
            </a:r>
            <a:r>
              <a:rPr lang="en-US" sz="2000" dirty="0" err="1"/>
              <a:t>microvascular</a:t>
            </a:r>
            <a:r>
              <a:rPr lang="en-US" sz="2000" dirty="0"/>
              <a:t> obstruction; 3) no SAEs were related to the ADRC therapy; and 4) ADRC infusion resulted in a trend toward improved cardiac function, accompanied by a significant improvement of the perfusion defect and a 50% reduction of myocardial scar formation. The latter is consistent with findings in preclinical studies and concordant with the presumed </a:t>
            </a:r>
            <a:r>
              <a:rPr lang="en-US" sz="2000" dirty="0" err="1"/>
              <a:t>proangiogenic</a:t>
            </a:r>
            <a:r>
              <a:rPr lang="en-US" sz="2000" dirty="0"/>
              <a:t>, </a:t>
            </a:r>
            <a:r>
              <a:rPr lang="en-US" sz="2000" dirty="0" err="1"/>
              <a:t>antiapoptotic</a:t>
            </a:r>
            <a:r>
              <a:rPr lang="en-US" sz="2000" dirty="0"/>
              <a:t>, and </a:t>
            </a:r>
            <a:r>
              <a:rPr lang="en-US" sz="2000" dirty="0" err="1"/>
              <a:t>immunomodulatory</a:t>
            </a:r>
            <a:r>
              <a:rPr lang="en-US" sz="2000" dirty="0"/>
              <a:t> working mechanism of ADRC therapy.</a:t>
            </a:r>
          </a:p>
          <a:p>
            <a:pPr marL="119062" indent="0">
              <a:buNone/>
            </a:pPr>
            <a:r>
              <a:rPr lang="en-US" sz="1600" dirty="0"/>
              <a:t/>
            </a:r>
            <a:br>
              <a:rPr lang="en-US" sz="1600" dirty="0"/>
            </a:br>
            <a:endParaRPr lang="en-US" sz="1600" dirty="0"/>
          </a:p>
        </p:txBody>
      </p:sp>
      <p:sp>
        <p:nvSpPr>
          <p:cNvPr id="49155"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extLst>
      <p:ext uri="{BB962C8B-B14F-4D97-AF65-F5344CB8AC3E}">
        <p14:creationId xmlns:p14="http://schemas.microsoft.com/office/powerpoint/2010/main" xmlns="" val="33221575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Cardiology Research</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a:bodyPr>
          <a:lstStyle/>
          <a:p>
            <a:pPr marL="119062" indent="0">
              <a:buNone/>
            </a:pPr>
            <a:r>
              <a:rPr lang="en-US" sz="1800" b="1" dirty="0"/>
              <a:t>Effect on left ventricular function of intracoronary transplantation of autologous bone marrow </a:t>
            </a:r>
            <a:r>
              <a:rPr lang="en-US" sz="1800" b="1" dirty="0" err="1"/>
              <a:t>mesenchymal</a:t>
            </a:r>
            <a:r>
              <a:rPr lang="en-US" sz="1800" b="1" dirty="0"/>
              <a:t> stem cell in patients with acute myocardial </a:t>
            </a:r>
            <a:r>
              <a:rPr lang="en-US" sz="1800" b="1" dirty="0" smtClean="0"/>
              <a:t>infarction</a:t>
            </a:r>
          </a:p>
          <a:p>
            <a:pPr marL="119062" indent="0">
              <a:buNone/>
            </a:pPr>
            <a:endParaRPr lang="en-US" sz="1600" dirty="0"/>
          </a:p>
          <a:p>
            <a:pPr marL="119062" indent="0">
              <a:buNone/>
            </a:pPr>
            <a:r>
              <a:rPr lang="de-DE" sz="1400" dirty="0"/>
              <a:t>Shao-liang Chen, MD, Wu-wang Fang, MD, Fei Ye, MD</a:t>
            </a:r>
            <a:r>
              <a:rPr lang="de-DE" sz="1400" dirty="0" smtClean="0"/>
              <a:t>, et al.</a:t>
            </a:r>
          </a:p>
          <a:p>
            <a:pPr marL="119062" indent="0">
              <a:buNone/>
            </a:pPr>
            <a:endParaRPr lang="en-US" sz="1400" dirty="0" smtClean="0"/>
          </a:p>
          <a:p>
            <a:pPr marL="119062" indent="0">
              <a:buNone/>
            </a:pPr>
            <a:r>
              <a:rPr lang="en-US" sz="1400" dirty="0"/>
              <a:t>Sixty-nine patients who underwent primary </a:t>
            </a:r>
            <a:r>
              <a:rPr lang="en-US" sz="1400" dirty="0" smtClean="0"/>
              <a:t>percutaneous coronary </a:t>
            </a:r>
            <a:r>
              <a:rPr lang="en-US" sz="1400" dirty="0"/>
              <a:t>intervention within 12 hours </a:t>
            </a:r>
            <a:r>
              <a:rPr lang="en-US" sz="1400" dirty="0" smtClean="0"/>
              <a:t>after onset </a:t>
            </a:r>
            <a:r>
              <a:rPr lang="en-US" sz="1400" dirty="0"/>
              <a:t>of acute myocardial infarction were </a:t>
            </a:r>
            <a:r>
              <a:rPr lang="en-US" sz="1400" dirty="0" smtClean="0"/>
              <a:t>randomized to </a:t>
            </a:r>
            <a:r>
              <a:rPr lang="en-US" sz="1400" dirty="0"/>
              <a:t>receive intracoronary injection of </a:t>
            </a:r>
            <a:r>
              <a:rPr lang="en-US" sz="1400" dirty="0" smtClean="0"/>
              <a:t>autologous bone </a:t>
            </a:r>
            <a:r>
              <a:rPr lang="en-US" sz="1400" dirty="0"/>
              <a:t>marrow </a:t>
            </a:r>
            <a:r>
              <a:rPr lang="en-US" sz="1400" dirty="0" err="1"/>
              <a:t>mesenchymal</a:t>
            </a:r>
            <a:r>
              <a:rPr lang="en-US" sz="1400" dirty="0"/>
              <a:t> stem cell or </a:t>
            </a:r>
            <a:r>
              <a:rPr lang="en-US" sz="1400" dirty="0" smtClean="0"/>
              <a:t>standard saline</a:t>
            </a:r>
            <a:r>
              <a:rPr lang="en-US" sz="1400" dirty="0"/>
              <a:t>. Several imagining techniques </a:t>
            </a:r>
            <a:r>
              <a:rPr lang="en-US" sz="1400" dirty="0" smtClean="0"/>
              <a:t>demonstrated that </a:t>
            </a:r>
            <a:r>
              <a:rPr lang="en-US" sz="1400" dirty="0"/>
              <a:t>bone marrow </a:t>
            </a:r>
            <a:r>
              <a:rPr lang="en-US" sz="1400" dirty="0" err="1"/>
              <a:t>mesenchymal</a:t>
            </a:r>
            <a:r>
              <a:rPr lang="en-US" sz="1400" dirty="0"/>
              <a:t> stem cells </a:t>
            </a:r>
            <a:r>
              <a:rPr lang="en-US" sz="1400" dirty="0" smtClean="0"/>
              <a:t>significantly improved </a:t>
            </a:r>
            <a:r>
              <a:rPr lang="en-US" sz="1400" dirty="0"/>
              <a:t>left ventricular function. 2004 </a:t>
            </a:r>
            <a:r>
              <a:rPr lang="en-US" sz="1400" dirty="0" smtClean="0"/>
              <a:t>by </a:t>
            </a:r>
            <a:r>
              <a:rPr lang="en-US" sz="1400" dirty="0" err="1" smtClean="0"/>
              <a:t>Excerpta</a:t>
            </a:r>
            <a:r>
              <a:rPr lang="en-US" sz="1400" dirty="0" smtClean="0"/>
              <a:t> </a:t>
            </a:r>
            <a:r>
              <a:rPr lang="en-US" sz="1400" dirty="0" err="1"/>
              <a:t>Medica</a:t>
            </a:r>
            <a:r>
              <a:rPr lang="en-US" sz="1400" dirty="0"/>
              <a:t>, Inc.</a:t>
            </a:r>
          </a:p>
          <a:p>
            <a:pPr marL="119062" indent="0">
              <a:buNone/>
            </a:pPr>
            <a:r>
              <a:rPr lang="en-US" sz="1400" dirty="0"/>
              <a:t>(Am J </a:t>
            </a:r>
            <a:r>
              <a:rPr lang="en-US" sz="1400" dirty="0" err="1"/>
              <a:t>Cardiol</a:t>
            </a:r>
            <a:r>
              <a:rPr lang="en-US" sz="1400" dirty="0"/>
              <a:t> 2004;94:92–95)</a:t>
            </a:r>
          </a:p>
          <a:p>
            <a:pPr marL="119062" indent="0">
              <a:buNone/>
            </a:pPr>
            <a:r>
              <a:rPr lang="en-US" sz="2100" b="1" dirty="0" smtClean="0"/>
              <a:t/>
            </a:r>
            <a:br>
              <a:rPr lang="en-US" sz="2100" b="1" dirty="0" smtClean="0"/>
            </a:br>
            <a:endParaRPr lang="en-US" sz="2000" b="1" dirty="0" smtClean="0"/>
          </a:p>
          <a:p>
            <a:pPr marL="119062" indent="0">
              <a:buNone/>
            </a:pPr>
            <a:r>
              <a:rPr lang="en-US" sz="1600" dirty="0"/>
              <a:t/>
            </a:r>
            <a:br>
              <a:rPr lang="en-US" sz="1600" dirty="0"/>
            </a:br>
            <a:endParaRPr lang="en-US" sz="1600" dirty="0"/>
          </a:p>
        </p:txBody>
      </p:sp>
      <p:sp>
        <p:nvSpPr>
          <p:cNvPr id="49155"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extLst>
      <p:ext uri="{BB962C8B-B14F-4D97-AF65-F5344CB8AC3E}">
        <p14:creationId xmlns:p14="http://schemas.microsoft.com/office/powerpoint/2010/main" xmlns="" val="7520698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Cardiology Research</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77500" lnSpcReduction="20000"/>
          </a:bodyPr>
          <a:lstStyle/>
          <a:p>
            <a:pPr marL="119062" indent="0">
              <a:buNone/>
            </a:pPr>
            <a:r>
              <a:rPr lang="en-US" sz="2300" b="1" dirty="0"/>
              <a:t>Stem cells and </a:t>
            </a:r>
            <a:r>
              <a:rPr lang="en-US" sz="2300" b="1" dirty="0" smtClean="0"/>
              <a:t>COPD</a:t>
            </a:r>
            <a:br>
              <a:rPr lang="en-US" sz="2300" b="1" dirty="0" smtClean="0"/>
            </a:br>
            <a:endParaRPr lang="en-US" sz="2300" b="1" dirty="0"/>
          </a:p>
          <a:p>
            <a:pPr marL="119062" indent="0">
              <a:buNone/>
            </a:pPr>
            <a:r>
              <a:rPr lang="en-US" sz="1600" dirty="0"/>
              <a:t>Expert </a:t>
            </a:r>
            <a:r>
              <a:rPr lang="en-US" sz="1600" dirty="0" err="1"/>
              <a:t>Opin</a:t>
            </a:r>
            <a:r>
              <a:rPr lang="en-US" sz="1600" dirty="0"/>
              <a:t> </a:t>
            </a:r>
            <a:r>
              <a:rPr lang="en-US" sz="1600" dirty="0" err="1"/>
              <a:t>Biol</a:t>
            </a:r>
            <a:r>
              <a:rPr lang="en-US" sz="1600" dirty="0"/>
              <a:t> </a:t>
            </a:r>
            <a:r>
              <a:rPr lang="en-US" sz="1600" dirty="0" err="1"/>
              <a:t>Ther</a:t>
            </a:r>
            <a:r>
              <a:rPr lang="en-US" sz="1600" dirty="0"/>
              <a:t>. 2010 May;10(5):681-7</a:t>
            </a:r>
            <a:r>
              <a:rPr lang="en-US" sz="1600" dirty="0" smtClean="0"/>
              <a:t>.</a:t>
            </a:r>
            <a:br>
              <a:rPr lang="en-US" sz="1600" dirty="0" smtClean="0"/>
            </a:br>
            <a:endParaRPr lang="en-US" sz="1600" dirty="0"/>
          </a:p>
          <a:p>
            <a:pPr marL="119062" indent="0">
              <a:buNone/>
            </a:pPr>
            <a:r>
              <a:rPr lang="en-US" sz="1600" b="1" dirty="0" err="1"/>
              <a:t>Mesenchymal</a:t>
            </a:r>
            <a:r>
              <a:rPr lang="en-US" sz="1600" b="1" dirty="0"/>
              <a:t> stem cell therapy for the treatment of chronic obstructive pulmonary disease.</a:t>
            </a:r>
            <a:r>
              <a:rPr lang="en-US" sz="1600" dirty="0"/>
              <a:t/>
            </a:r>
            <a:br>
              <a:rPr lang="en-US" sz="1600" dirty="0"/>
            </a:br>
            <a:r>
              <a:rPr lang="en-US" sz="1600" dirty="0" err="1"/>
              <a:t>D’Agostino</a:t>
            </a:r>
            <a:r>
              <a:rPr lang="en-US" sz="1600" dirty="0"/>
              <a:t> B, </a:t>
            </a:r>
            <a:r>
              <a:rPr lang="en-US" sz="1600" dirty="0" err="1"/>
              <a:t>Sullo</a:t>
            </a:r>
            <a:r>
              <a:rPr lang="en-US" sz="1600" dirty="0"/>
              <a:t> N, </a:t>
            </a:r>
            <a:r>
              <a:rPr lang="en-US" sz="1600" dirty="0" err="1"/>
              <a:t>Siniscalco</a:t>
            </a:r>
            <a:r>
              <a:rPr lang="en-US" sz="1600" dirty="0"/>
              <a:t> D, De Angelis A, Rossi F</a:t>
            </a:r>
            <a:r>
              <a:rPr lang="en-US" sz="1600" dirty="0" smtClean="0"/>
              <a:t>.</a:t>
            </a:r>
          </a:p>
          <a:p>
            <a:pPr marL="119062" indent="0">
              <a:buNone/>
            </a:pPr>
            <a:r>
              <a:rPr lang="en-US" sz="1600" dirty="0"/>
              <a:t/>
            </a:r>
            <a:br>
              <a:rPr lang="en-US" sz="1600" dirty="0"/>
            </a:br>
            <a:r>
              <a:rPr lang="en-US" sz="1600" b="1" dirty="0"/>
              <a:t>Source</a:t>
            </a:r>
          </a:p>
          <a:p>
            <a:pPr marL="119062" indent="0">
              <a:buNone/>
            </a:pPr>
            <a:r>
              <a:rPr lang="en-US" sz="1600" dirty="0"/>
              <a:t>Department of Experimental Medicine, Second University of Naples, Section of Pharmacology L </a:t>
            </a:r>
            <a:r>
              <a:rPr lang="en-US" sz="1600" dirty="0" err="1"/>
              <a:t>Donatelli</a:t>
            </a:r>
            <a:r>
              <a:rPr lang="en-US" sz="1600" dirty="0"/>
              <a:t>, via S Maria di </a:t>
            </a:r>
            <a:r>
              <a:rPr lang="en-US" sz="1600" dirty="0" err="1"/>
              <a:t>Costantinopoli</a:t>
            </a:r>
            <a:r>
              <a:rPr lang="en-US" sz="1600" dirty="0"/>
              <a:t>, 16-80138 Napoli, Italy. </a:t>
            </a:r>
          </a:p>
          <a:p>
            <a:pPr marL="119062" indent="0">
              <a:buNone/>
            </a:pPr>
            <a:endParaRPr lang="en-US" sz="1600" b="1" dirty="0" smtClean="0"/>
          </a:p>
          <a:p>
            <a:pPr marL="119062" indent="0">
              <a:buNone/>
            </a:pPr>
            <a:r>
              <a:rPr lang="en-US" sz="1600" b="1" dirty="0" smtClean="0"/>
              <a:t>Abstract</a:t>
            </a:r>
            <a:endParaRPr lang="en-US" sz="1600" b="1" dirty="0"/>
          </a:p>
          <a:p>
            <a:pPr marL="119062" indent="0">
              <a:buNone/>
            </a:pPr>
            <a:r>
              <a:rPr lang="en-US" sz="1600" dirty="0"/>
              <a:t>Recent studies have revealed that adult stem cells such as bone marrow-derived cells contribute to lung tissue regeneration and protection, and thus administration of exogenous stem/progenitor cells may be a potent next-generation therapy for COPD. Pathogenesis of COPD is characterized by an </a:t>
            </a:r>
            <a:r>
              <a:rPr lang="en-US" sz="1600" dirty="0" err="1"/>
              <a:t>upregulation</a:t>
            </a:r>
            <a:r>
              <a:rPr lang="en-US" sz="1600" dirty="0"/>
              <a:t> of inflammatory processes leading to irreversible events such as apoptosis of epithelial cells, proteolysis of the terminal air-space and lung extracellular matrix components. The available pharmacological treatments are essentially symptomatic, therefore, there is a need to develop more effective therapeutic strategies. It has been previously demonstrated that transplanted MSC home to the lung in response to lung injury and adopt phenotypes of alveolar epithelial cells, endothelial cells, fibroblasts and bronchial epithelial cells. However, engraftment and differentiation are now felt to be rare occurrences and other mechanisms might be involved and play a more important role. Importantly, MSCs protect lung tissue through suppression of </a:t>
            </a:r>
            <a:r>
              <a:rPr lang="en-US" sz="1600" dirty="0" err="1"/>
              <a:t>proinflammatory</a:t>
            </a:r>
            <a:r>
              <a:rPr lang="en-US" sz="1600" dirty="0"/>
              <a:t> cytokines, and through triggering production of reparative growth factors. Accordingly, it is not clear if and how these cells will be able to repair, to slow or to prevent the disease. This article reviews recent advances in regenerative medicine in COPD and highlights that their potential application although promising and very attractive, are still a far away opinion.</a:t>
            </a:r>
          </a:p>
          <a:p>
            <a:pPr marL="119062" indent="0">
              <a:buNone/>
            </a:pPr>
            <a:r>
              <a:rPr lang="en-US" sz="2100" b="1" dirty="0" smtClean="0"/>
              <a:t/>
            </a:r>
            <a:br>
              <a:rPr lang="en-US" sz="2100" b="1" dirty="0" smtClean="0"/>
            </a:br>
            <a:endParaRPr lang="en-US" sz="2000" b="1" dirty="0" smtClean="0"/>
          </a:p>
          <a:p>
            <a:pPr marL="119062" indent="0">
              <a:buNone/>
            </a:pPr>
            <a:r>
              <a:rPr lang="en-US" sz="1600" dirty="0"/>
              <a:t/>
            </a:r>
            <a:br>
              <a:rPr lang="en-US" sz="1600" dirty="0"/>
            </a:br>
            <a:endParaRPr lang="en-US" sz="1600" dirty="0"/>
          </a:p>
        </p:txBody>
      </p:sp>
      <p:sp>
        <p:nvSpPr>
          <p:cNvPr id="49155"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extLst>
      <p:ext uri="{BB962C8B-B14F-4D97-AF65-F5344CB8AC3E}">
        <p14:creationId xmlns:p14="http://schemas.microsoft.com/office/powerpoint/2010/main" xmlns="" val="7000439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Cardiology Research</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47500" lnSpcReduction="20000"/>
          </a:bodyPr>
          <a:lstStyle/>
          <a:p>
            <a:pPr marL="119062" indent="0">
              <a:buNone/>
            </a:pPr>
            <a:r>
              <a:rPr lang="en-US" sz="4500" b="1" dirty="0"/>
              <a:t>Stem </a:t>
            </a:r>
            <a:r>
              <a:rPr lang="en-US" sz="4500" b="1" dirty="0" smtClean="0"/>
              <a:t>Cells </a:t>
            </a:r>
            <a:r>
              <a:rPr lang="en-US" sz="4500" b="1" dirty="0"/>
              <a:t>and </a:t>
            </a:r>
            <a:r>
              <a:rPr lang="en-US" sz="4500" b="1" dirty="0" smtClean="0"/>
              <a:t>Asthma</a:t>
            </a:r>
          </a:p>
          <a:p>
            <a:pPr marL="119062" indent="0">
              <a:buNone/>
            </a:pPr>
            <a:endParaRPr lang="en-US" sz="2000" b="1" dirty="0"/>
          </a:p>
          <a:p>
            <a:pPr marL="119062" indent="0">
              <a:buNone/>
            </a:pPr>
            <a:r>
              <a:rPr lang="en-US" sz="2900" dirty="0" err="1"/>
              <a:t>Curr</a:t>
            </a:r>
            <a:r>
              <a:rPr lang="en-US" sz="2900" dirty="0"/>
              <a:t> Stem Cell Res </a:t>
            </a:r>
            <a:r>
              <a:rPr lang="en-US" sz="2900" dirty="0" err="1"/>
              <a:t>Ther</a:t>
            </a:r>
            <a:r>
              <a:rPr lang="en-US" sz="2900" dirty="0"/>
              <a:t>. 2010 Jun;5(2):111-5</a:t>
            </a:r>
            <a:r>
              <a:rPr lang="en-US" sz="2900" dirty="0" smtClean="0"/>
              <a:t>.</a:t>
            </a:r>
          </a:p>
          <a:p>
            <a:pPr marL="119062" indent="0">
              <a:buNone/>
            </a:pPr>
            <a:endParaRPr lang="en-US" sz="2900" dirty="0"/>
          </a:p>
          <a:p>
            <a:pPr marL="119062" indent="0">
              <a:buNone/>
            </a:pPr>
            <a:r>
              <a:rPr lang="en-US" sz="2900" b="1" dirty="0" err="1"/>
              <a:t>Immunomodulatory</a:t>
            </a:r>
            <a:r>
              <a:rPr lang="en-US" sz="2900" b="1" dirty="0"/>
              <a:t> effects of adipose-derived stem cells in airway allergic diseases</a:t>
            </a:r>
            <a:r>
              <a:rPr lang="en-US" sz="2900" b="1" dirty="0" smtClean="0"/>
              <a:t>.</a:t>
            </a:r>
          </a:p>
          <a:p>
            <a:pPr marL="119062" indent="0">
              <a:buNone/>
            </a:pPr>
            <a:endParaRPr lang="en-US" sz="2900" dirty="0"/>
          </a:p>
          <a:p>
            <a:pPr marL="119062" indent="0">
              <a:buNone/>
            </a:pPr>
            <a:r>
              <a:rPr lang="en-US" sz="2900" dirty="0"/>
              <a:t>Cho KS, </a:t>
            </a:r>
            <a:r>
              <a:rPr lang="en-US" sz="2900" dirty="0" err="1"/>
              <a:t>Roh</a:t>
            </a:r>
            <a:r>
              <a:rPr lang="en-US" sz="2900" dirty="0"/>
              <a:t> HJ</a:t>
            </a:r>
            <a:r>
              <a:rPr lang="en-US" sz="2900" dirty="0" smtClean="0"/>
              <a:t>.</a:t>
            </a:r>
          </a:p>
          <a:p>
            <a:pPr marL="119062" indent="0">
              <a:buNone/>
            </a:pPr>
            <a:r>
              <a:rPr lang="en-US" sz="2900" dirty="0"/>
              <a:t/>
            </a:r>
            <a:br>
              <a:rPr lang="en-US" sz="2900" dirty="0"/>
            </a:br>
            <a:r>
              <a:rPr lang="en-US" sz="2900" b="1" dirty="0"/>
              <a:t>Source</a:t>
            </a:r>
          </a:p>
          <a:p>
            <a:pPr marL="119062" indent="0">
              <a:buNone/>
            </a:pPr>
            <a:r>
              <a:rPr lang="en-US" sz="2900" dirty="0"/>
              <a:t>Department of ORL-HNS and Medical Research Institute, Pusan National University School of Medicine, </a:t>
            </a:r>
            <a:r>
              <a:rPr lang="en-US" sz="2900" dirty="0" err="1"/>
              <a:t>Busan</a:t>
            </a:r>
            <a:r>
              <a:rPr lang="en-US" sz="2900" dirty="0"/>
              <a:t>, South Korea</a:t>
            </a:r>
            <a:r>
              <a:rPr lang="en-US" sz="2900" dirty="0" smtClean="0"/>
              <a:t>.</a:t>
            </a:r>
          </a:p>
          <a:p>
            <a:pPr marL="119062" indent="0">
              <a:buNone/>
            </a:pPr>
            <a:endParaRPr lang="en-US" sz="2900" dirty="0"/>
          </a:p>
          <a:p>
            <a:pPr marL="119062" indent="0">
              <a:buNone/>
            </a:pPr>
            <a:r>
              <a:rPr lang="en-US" sz="2900" b="1" dirty="0"/>
              <a:t>Abstract</a:t>
            </a:r>
          </a:p>
          <a:p>
            <a:pPr marL="119062" indent="0">
              <a:buNone/>
            </a:pPr>
            <a:r>
              <a:rPr lang="en-US" sz="2900" dirty="0"/>
              <a:t>Allergic rhinitis and asthma are inflammatory airway allergic diseases caused by Th2-driven immune response. Several studies have shown that </a:t>
            </a:r>
            <a:r>
              <a:rPr lang="en-US" sz="2900" dirty="0" err="1"/>
              <a:t>multipotent</a:t>
            </a:r>
            <a:r>
              <a:rPr lang="en-US" sz="2900" dirty="0"/>
              <a:t> adipose-derived stem cells (ASCs) can exert profound immunosuppressive effects via modulation of both cellular and innate immune pathway, especially immunosuppressive effect on T cell activities. ASCs’ ability to be readily isolated from a number of adipose tissues and expanded ex vivo makes them attractive candidate for use in clinical therapy in the context of allogeneic transplantation, in particular to modulate graft-versus-host disease and graft rejection. The authors have investigated whether ASCs can inhibit Th2-dependent airway allergic disease in the mouse model. In this article we review recent experimental data and discuss about the mechanisms by which ASCs inhibit allergic airway inflammation via immunomodulation from a Th2 to a Th1-biased response in the mouse model.</a:t>
            </a:r>
          </a:p>
          <a:p>
            <a:pPr marL="119062" indent="0">
              <a:buNone/>
            </a:pPr>
            <a:r>
              <a:rPr lang="en-US" sz="2900" dirty="0"/>
              <a:t>PMID: </a:t>
            </a:r>
            <a:r>
              <a:rPr lang="en-US" sz="2900" dirty="0" smtClean="0"/>
              <a:t>19941459</a:t>
            </a:r>
            <a:r>
              <a:rPr lang="en-US" sz="2100" b="1" dirty="0" smtClean="0"/>
              <a:t/>
            </a:r>
            <a:br>
              <a:rPr lang="en-US" sz="2100" b="1" dirty="0" smtClean="0"/>
            </a:br>
            <a:endParaRPr lang="en-US" sz="2000" b="1" dirty="0" smtClean="0"/>
          </a:p>
          <a:p>
            <a:pPr marL="119062" indent="0">
              <a:buNone/>
            </a:pPr>
            <a:r>
              <a:rPr lang="en-US" sz="1600" dirty="0"/>
              <a:t/>
            </a:r>
            <a:br>
              <a:rPr lang="en-US" sz="1600" dirty="0"/>
            </a:br>
            <a:endParaRPr lang="en-US" sz="1600" dirty="0"/>
          </a:p>
        </p:txBody>
      </p:sp>
      <p:sp>
        <p:nvSpPr>
          <p:cNvPr id="49155"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extLst>
      <p:ext uri="{BB962C8B-B14F-4D97-AF65-F5344CB8AC3E}">
        <p14:creationId xmlns:p14="http://schemas.microsoft.com/office/powerpoint/2010/main" xmlns="" val="40835487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Orthopedics Research</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lnSpcReduction="10000"/>
          </a:bodyPr>
          <a:lstStyle/>
          <a:p>
            <a:pPr marL="119062" indent="0">
              <a:buNone/>
            </a:pPr>
            <a:r>
              <a:rPr lang="en-US" sz="2400" b="1" dirty="0"/>
              <a:t>Report: McClain receives stem cell </a:t>
            </a:r>
            <a:r>
              <a:rPr lang="en-US" sz="2400" b="1" dirty="0" smtClean="0"/>
              <a:t>therapy</a:t>
            </a:r>
          </a:p>
          <a:p>
            <a:pPr marL="119062" indent="0">
              <a:buNone/>
            </a:pPr>
            <a:r>
              <a:rPr lang="en-US" sz="1600" dirty="0" smtClean="0"/>
              <a:t>April 23, 2012</a:t>
            </a:r>
          </a:p>
          <a:p>
            <a:pPr marL="119062" indent="0">
              <a:buNone/>
            </a:pPr>
            <a:r>
              <a:rPr lang="en-US" sz="1600" dirty="0" smtClean="0"/>
              <a:t>Paul Gutierrez, CSNBayarea.com</a:t>
            </a:r>
          </a:p>
          <a:p>
            <a:pPr marL="119062" indent="0">
              <a:buNone/>
            </a:pPr>
            <a:endParaRPr lang="en-US" sz="1600" dirty="0" smtClean="0"/>
          </a:p>
          <a:p>
            <a:pPr marL="119062" indent="0">
              <a:buNone/>
            </a:pPr>
            <a:r>
              <a:rPr lang="en-US" sz="1600" dirty="0"/>
              <a:t>Maybe </a:t>
            </a:r>
            <a:r>
              <a:rPr lang="en-US" sz="1600" i="1" dirty="0"/>
              <a:t>this</a:t>
            </a:r>
            <a:r>
              <a:rPr lang="en-US" sz="1600" dirty="0"/>
              <a:t> is why Rolando McClain has looked a step slow and late pursuing the ball -- the Raiders middle linebacker has been playing with pain in both knees in his career and endured a high ankle sprain last season</a:t>
            </a:r>
            <a:r>
              <a:rPr lang="en-US" sz="1600" dirty="0" smtClean="0"/>
              <a:t>.</a:t>
            </a:r>
          </a:p>
          <a:p>
            <a:pPr marL="119062" indent="0">
              <a:buNone/>
            </a:pPr>
            <a:endParaRPr lang="en-US" sz="1600" dirty="0"/>
          </a:p>
          <a:p>
            <a:pPr marL="119062" indent="0">
              <a:buNone/>
            </a:pPr>
            <a:r>
              <a:rPr lang="en-US" sz="1600" dirty="0"/>
              <a:t>Without making excuses for the No. 8 overall pick of the 2010 draft, McClain was so beat up and frustrated he's turned to an experimental stem cell therapy to ease the pain and expedite the healing. According to the Mobile Press Register, radiologist Jason R. Williams </a:t>
            </a:r>
            <a:r>
              <a:rPr lang="en-US" sz="1600" dirty="0" err="1"/>
              <a:t>liposuctioned</a:t>
            </a:r>
            <a:r>
              <a:rPr lang="en-US" sz="1600" dirty="0"/>
              <a:t> fat cells from a part of McClain's body and injected them into his knee and ankle</a:t>
            </a:r>
            <a:r>
              <a:rPr lang="en-US" sz="1600" dirty="0" smtClean="0"/>
              <a:t>.</a:t>
            </a:r>
          </a:p>
          <a:p>
            <a:pPr marL="119062" indent="0">
              <a:buNone/>
            </a:pPr>
            <a:endParaRPr lang="en-US" sz="1600" dirty="0"/>
          </a:p>
          <a:p>
            <a:pPr marL="119062" indent="0">
              <a:buNone/>
            </a:pPr>
            <a:r>
              <a:rPr lang="en-US" sz="1600" i="1" dirty="0"/>
              <a:t>Voila</a:t>
            </a:r>
            <a:r>
              <a:rPr lang="en-US" sz="1600" dirty="0" smtClean="0"/>
              <a:t>?</a:t>
            </a:r>
          </a:p>
          <a:p>
            <a:pPr marL="119062" indent="0">
              <a:buNone/>
            </a:pPr>
            <a:endParaRPr lang="en-US" sz="1600" dirty="0"/>
          </a:p>
          <a:p>
            <a:pPr marL="119062" indent="0">
              <a:buNone/>
            </a:pPr>
            <a:r>
              <a:rPr lang="en-US" sz="1600" dirty="0"/>
              <a:t>"It feels a lot better," McClain told the newspaper, "with hardly any pain at all."</a:t>
            </a:r>
          </a:p>
          <a:p>
            <a:pPr marL="119062" indent="0">
              <a:buNone/>
            </a:pPr>
            <a:r>
              <a:rPr lang="en-US" sz="1600" dirty="0"/>
              <a:t>He apparently has been working out during the team's voluntary mini-camp.</a:t>
            </a:r>
          </a:p>
          <a:p>
            <a:pPr marL="119062" indent="0">
              <a:buNone/>
            </a:pPr>
            <a:r>
              <a:rPr lang="en-US" sz="1600" dirty="0"/>
              <a:t>Said Williams: "This is going to be the future of medicine."</a:t>
            </a:r>
          </a:p>
          <a:p>
            <a:pPr marL="119062" indent="0">
              <a:buNone/>
            </a:pPr>
            <a:endParaRPr lang="en-US" sz="1600" dirty="0"/>
          </a:p>
        </p:txBody>
      </p:sp>
      <p:sp>
        <p:nvSpPr>
          <p:cNvPr id="49155"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extLst>
      <p:ext uri="{BB962C8B-B14F-4D97-AF65-F5344CB8AC3E}">
        <p14:creationId xmlns:p14="http://schemas.microsoft.com/office/powerpoint/2010/main" xmlns="" val="26132557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Orthopedics Research</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70000" lnSpcReduction="20000"/>
          </a:bodyPr>
          <a:lstStyle/>
          <a:p>
            <a:pPr marL="119062" indent="0">
              <a:buNone/>
            </a:pPr>
            <a:r>
              <a:rPr lang="en-US" sz="2400" b="1" dirty="0"/>
              <a:t>Promising stem cell therapy may prevent osteoarthritis after joint injury</a:t>
            </a:r>
          </a:p>
          <a:p>
            <a:pPr marL="119062" indent="0">
              <a:buNone/>
            </a:pPr>
            <a:endParaRPr lang="en-US" sz="1600" dirty="0" smtClean="0"/>
          </a:p>
          <a:p>
            <a:pPr marL="119062" indent="0">
              <a:buNone/>
            </a:pPr>
            <a:r>
              <a:rPr lang="en-US" sz="1800" dirty="0"/>
              <a:t>Duke researchers may have found a promising stem cell therapy for </a:t>
            </a:r>
            <a:r>
              <a:rPr lang="en-US" sz="1800" dirty="0" smtClean="0"/>
              <a:t>preventing osteoarthritis</a:t>
            </a:r>
            <a:r>
              <a:rPr lang="en-US" sz="1800" dirty="0"/>
              <a:t> after a joint injury</a:t>
            </a:r>
            <a:r>
              <a:rPr lang="en-US" sz="1800" dirty="0" smtClean="0"/>
              <a:t>.</a:t>
            </a:r>
          </a:p>
          <a:p>
            <a:pPr marL="119062" indent="0">
              <a:buNone/>
            </a:pPr>
            <a:endParaRPr lang="en-US" sz="1800" dirty="0"/>
          </a:p>
          <a:p>
            <a:pPr marL="119062" indent="0">
              <a:buNone/>
            </a:pPr>
            <a:r>
              <a:rPr lang="en-US" sz="1800" dirty="0"/>
              <a:t>Injuring a joint greatly raises the odds of getting a form of osteoarthritis called post-traumatic arthritis, or PTA. There are no therapies yet that modify or slow the progression of arthritis after injury.</a:t>
            </a:r>
          </a:p>
          <a:p>
            <a:pPr marL="119062" indent="0">
              <a:buNone/>
            </a:pPr>
            <a:r>
              <a:rPr lang="en-US" sz="1800" dirty="0"/>
              <a:t>Researchers at Duke University Health System have found a very promising therapeutic approach to PTA using a type of stem cell, called </a:t>
            </a:r>
            <a:r>
              <a:rPr lang="en-US" sz="1800" dirty="0" err="1"/>
              <a:t>mesenchymal</a:t>
            </a:r>
            <a:r>
              <a:rPr lang="en-US" sz="1800" dirty="0"/>
              <a:t> stem cells (MSCs), in mice with fractures that typically would lead to them developing arthritis. Their findings could lead to a therapy that would be used after joint injury and before signs of significant osteoarthritis</a:t>
            </a:r>
            <a:r>
              <a:rPr lang="en-US" sz="1800" dirty="0" smtClean="0"/>
              <a:t>.</a:t>
            </a:r>
          </a:p>
          <a:p>
            <a:pPr marL="119062" indent="0">
              <a:buNone/>
            </a:pPr>
            <a:endParaRPr lang="en-US" sz="1800" dirty="0"/>
          </a:p>
          <a:p>
            <a:pPr marL="119062" indent="0">
              <a:buNone/>
            </a:pPr>
            <a:r>
              <a:rPr lang="en-US" sz="1800" dirty="0"/>
              <a:t>The scientists thought the stem cells would work to prevent PTA by altering the balance of inflammation and regeneration in knee joints, because these stem cells have beneficial properties in other regions of the body.</a:t>
            </a:r>
          </a:p>
          <a:p>
            <a:pPr marL="119062" indent="0">
              <a:buNone/>
            </a:pPr>
            <a:r>
              <a:rPr lang="en-US" sz="1800" dirty="0"/>
              <a:t>"The stem cells were able to prevent post-traumatic arthritis," said </a:t>
            </a:r>
            <a:r>
              <a:rPr lang="en-US" sz="1800" dirty="0" err="1"/>
              <a:t>Farshid</a:t>
            </a:r>
            <a:r>
              <a:rPr lang="en-US" sz="1800" dirty="0"/>
              <a:t> </a:t>
            </a:r>
            <a:r>
              <a:rPr lang="en-US" sz="1800" dirty="0" err="1"/>
              <a:t>Guilak</a:t>
            </a:r>
            <a:r>
              <a:rPr lang="en-US" sz="1800" dirty="0"/>
              <a:t>, Ph.D., director of </a:t>
            </a:r>
            <a:r>
              <a:rPr lang="en-US" sz="1800" dirty="0" err="1"/>
              <a:t>orthopaedic</a:t>
            </a:r>
            <a:r>
              <a:rPr lang="en-US" sz="1800" dirty="0"/>
              <a:t> research at Duke and senior author of the study</a:t>
            </a:r>
            <a:r>
              <a:rPr lang="en-US" sz="1800" dirty="0" smtClean="0"/>
              <a:t>.</a:t>
            </a:r>
          </a:p>
          <a:p>
            <a:pPr marL="119062" indent="0">
              <a:buNone/>
            </a:pPr>
            <a:endParaRPr lang="en-US" sz="1800" dirty="0"/>
          </a:p>
          <a:p>
            <a:pPr marL="119062" indent="0">
              <a:buNone/>
            </a:pPr>
            <a:r>
              <a:rPr lang="en-US" sz="1800" dirty="0"/>
              <a:t>The study was published on August 10 in </a:t>
            </a:r>
            <a:r>
              <a:rPr lang="en-US" sz="1800" i="1" dirty="0"/>
              <a:t>Cell Transplantation</a:t>
            </a:r>
            <a:r>
              <a:rPr lang="en-US" sz="1800" dirty="0" smtClean="0"/>
              <a:t>.</a:t>
            </a:r>
          </a:p>
          <a:p>
            <a:pPr marL="119062" indent="0">
              <a:buNone/>
            </a:pPr>
            <a:endParaRPr lang="en-US" sz="1800" dirty="0"/>
          </a:p>
          <a:p>
            <a:pPr marL="119062" indent="0">
              <a:buNone/>
            </a:pPr>
            <a:r>
              <a:rPr lang="en-US" sz="1800" dirty="0"/>
              <a:t>The researchers also thought that a type of mice bred for their super-healing properties would probably fare better than typical mice, but they were wrong</a:t>
            </a:r>
            <a:r>
              <a:rPr lang="en-US" sz="1800" dirty="0" smtClean="0"/>
              <a:t>.</a:t>
            </a:r>
          </a:p>
          <a:p>
            <a:pPr marL="119062" indent="0">
              <a:buNone/>
            </a:pPr>
            <a:endParaRPr lang="en-US" sz="1800" dirty="0"/>
          </a:p>
          <a:p>
            <a:pPr marL="119062" indent="0">
              <a:buNone/>
            </a:pPr>
            <a:r>
              <a:rPr lang="en-US" sz="1800" dirty="0"/>
              <a:t>"We decided to investigate two therapies for the study, said lead author Brian </a:t>
            </a:r>
            <a:r>
              <a:rPr lang="en-US" sz="1800" dirty="0" err="1"/>
              <a:t>Diekman</a:t>
            </a:r>
            <a:r>
              <a:rPr lang="en-US" sz="1800" dirty="0"/>
              <a:t>, Ph.D., a postdoctoral researcher in the </a:t>
            </a:r>
            <a:r>
              <a:rPr lang="en-US" sz="1800" dirty="0" err="1"/>
              <a:t>Guilak</a:t>
            </a:r>
            <a:r>
              <a:rPr lang="en-US" sz="1800" dirty="0"/>
              <a:t> lab. "We thought that stem cells from so-called </a:t>
            </a:r>
            <a:r>
              <a:rPr lang="en-US" sz="1800" dirty="0" err="1"/>
              <a:t>superhealer</a:t>
            </a:r>
            <a:r>
              <a:rPr lang="en-US" sz="1800" dirty="0"/>
              <a:t> mice would be superior at providing protection, and instead, we found that they were no better than stem cells from typical mice. We thought that maybe it would take stem cells from </a:t>
            </a:r>
            <a:r>
              <a:rPr lang="en-US" sz="1800" dirty="0" err="1"/>
              <a:t>superhealers</a:t>
            </a:r>
            <a:r>
              <a:rPr lang="en-US" sz="1800" dirty="0"/>
              <a:t> to gain an effect as strong as preventing arthritis after a fracture, but we were surprised - and excited - to learn that regular stem cells work just as well."</a:t>
            </a:r>
          </a:p>
          <a:p>
            <a:pPr marL="119062" indent="0">
              <a:buNone/>
            </a:pPr>
            <a:endParaRPr lang="en-US" sz="1600" dirty="0"/>
          </a:p>
        </p:txBody>
      </p:sp>
      <p:sp>
        <p:nvSpPr>
          <p:cNvPr id="49155"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Orthopedics Case Study</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a:bodyPr>
          <a:lstStyle/>
          <a:p>
            <a:pPr marL="119062" indent="0">
              <a:buNone/>
            </a:pPr>
            <a:r>
              <a:rPr lang="en-US" sz="2900" b="1" dirty="0"/>
              <a:t>Knee Surgery and Knee Replacement </a:t>
            </a:r>
            <a:r>
              <a:rPr lang="en-US" sz="2900" b="1" dirty="0" smtClean="0"/>
              <a:t>Alternative</a:t>
            </a:r>
          </a:p>
          <a:p>
            <a:pPr marL="119062" indent="0">
              <a:buNone/>
            </a:pPr>
            <a:r>
              <a:rPr lang="en-US" sz="2000" b="1" dirty="0"/>
              <a:t>Jarvis Green gets Contract with Houston Texans, Attributes it to </a:t>
            </a:r>
            <a:r>
              <a:rPr lang="en-US" sz="2000" b="1" dirty="0" err="1"/>
              <a:t>Regenexx</a:t>
            </a:r>
            <a:r>
              <a:rPr lang="en-US" sz="2000" b="1" dirty="0"/>
              <a:t> Stem Cell Injections</a:t>
            </a:r>
          </a:p>
          <a:p>
            <a:pPr marL="119062" indent="0">
              <a:buNone/>
            </a:pPr>
            <a:endParaRPr lang="en-US" sz="2900" b="1" dirty="0"/>
          </a:p>
          <a:p>
            <a:pPr marL="119062" indent="0">
              <a:buNone/>
            </a:pPr>
            <a:r>
              <a:rPr lang="en-US" sz="1200" dirty="0"/>
              <a:t> Jarvis was a 2 time super bowl champion defensive lineman (previously with the New England Patriots from 2002-2009 and a free agent with the Broncos in 2010) who had failed lateral meniscus surgery on his knee. As a result of his failed knee surgery, he missed three games and was cut by the Broncos this year. Jarvis had the </a:t>
            </a:r>
            <a:r>
              <a:rPr lang="en-US" sz="1200" dirty="0" smtClean="0"/>
              <a:t>procedures </a:t>
            </a:r>
            <a:r>
              <a:rPr lang="en-US" sz="1200" dirty="0"/>
              <a:t>to try to get him back to playing football. We are proud to report today that he was signed today by the Houston Texans, passed a team physician physical, and states that he was able to try out in full form without limitations. He attributes his ability to get back to playing to the </a:t>
            </a:r>
            <a:r>
              <a:rPr lang="en-US" sz="1200" dirty="0" smtClean="0"/>
              <a:t>procedures</a:t>
            </a:r>
            <a:r>
              <a:rPr lang="en-US" sz="1200" dirty="0"/>
              <a:t>. Go Jarvis</a:t>
            </a:r>
            <a:r>
              <a:rPr lang="en-US" sz="1200" dirty="0" smtClean="0"/>
              <a:t>!</a:t>
            </a:r>
          </a:p>
          <a:p>
            <a:pPr marL="119062" indent="0">
              <a:buNone/>
            </a:pPr>
            <a:endParaRPr lang="en-US" sz="1200" dirty="0"/>
          </a:p>
          <a:p>
            <a:pPr marL="119062" indent="0">
              <a:buNone/>
            </a:pPr>
            <a:r>
              <a:rPr lang="en-US" sz="1600" i="1" dirty="0"/>
              <a:t>“I’m happy to report that my knee is doing GREAT. Before the procedure, my knee felt completely unstable…Now I’m able to do just about anything without any pain at all.  I’m absolutely thrilled with the results I’ve experienced.” GK </a:t>
            </a:r>
            <a:r>
              <a:rPr lang="en-US" sz="1600" i="1" dirty="0" smtClean="0"/>
              <a:t/>
            </a:r>
            <a:br>
              <a:rPr lang="en-US" sz="1600" i="1" dirty="0" smtClean="0"/>
            </a:br>
            <a:r>
              <a:rPr lang="en-US" sz="1600" i="1" dirty="0"/>
              <a:t/>
            </a:r>
            <a:br>
              <a:rPr lang="en-US" sz="1600" i="1" dirty="0"/>
            </a:br>
            <a:r>
              <a:rPr lang="en-US" sz="1600" i="1" dirty="0" smtClean="0"/>
              <a:t> “</a:t>
            </a:r>
            <a:r>
              <a:rPr lang="en-US" sz="1600" i="1" dirty="0"/>
              <a:t>It is now 11 weeks since my second </a:t>
            </a:r>
            <a:r>
              <a:rPr lang="en-US" sz="1600" i="1" dirty="0" err="1"/>
              <a:t>Regenexx</a:t>
            </a:r>
            <a:r>
              <a:rPr lang="en-US" sz="1600" i="1" dirty="0"/>
              <a:t>-SD treatment and I am pain free in my knee. I walk 6-7 miles playing golf, carrying my clubs, four times each week. This has been an amazing recovery. Thanks.” MW </a:t>
            </a:r>
            <a:endParaRPr lang="en-US" sz="1600" dirty="0"/>
          </a:p>
        </p:txBody>
      </p:sp>
      <p:sp>
        <p:nvSpPr>
          <p:cNvPr id="49155"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extLst>
      <p:ext uri="{BB962C8B-B14F-4D97-AF65-F5344CB8AC3E}">
        <p14:creationId xmlns:p14="http://schemas.microsoft.com/office/powerpoint/2010/main" xmlns="" val="2414113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Rheumatology Case Study</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lnSpcReduction="10000"/>
          </a:bodyPr>
          <a:lstStyle/>
          <a:p>
            <a:pPr marL="438912" indent="-320040" fontAlgn="auto">
              <a:spcBef>
                <a:spcPts val="0"/>
              </a:spcBef>
              <a:spcAft>
                <a:spcPts val="0"/>
              </a:spcAft>
              <a:buNone/>
              <a:defRPr/>
            </a:pPr>
            <a:r>
              <a:rPr lang="en-US" dirty="0" smtClean="0"/>
              <a:t>Check out these quotes:</a:t>
            </a:r>
          </a:p>
          <a:p>
            <a:r>
              <a:rPr lang="en-US" sz="2600" b="1" dirty="0"/>
              <a:t>Michael Foster</a:t>
            </a:r>
            <a:r>
              <a:rPr lang="en-US" sz="2600" dirty="0"/>
              <a:t>  – </a:t>
            </a:r>
            <a:r>
              <a:rPr lang="en-US" sz="2600" i="1" dirty="0"/>
              <a:t>“I got my life back.”</a:t>
            </a:r>
            <a:endParaRPr lang="en-US" sz="2600" dirty="0"/>
          </a:p>
          <a:p>
            <a:r>
              <a:rPr lang="en-US" sz="2600" b="1" dirty="0"/>
              <a:t>Bryan </a:t>
            </a:r>
            <a:r>
              <a:rPr lang="en-US" sz="2600" b="1" dirty="0" err="1"/>
              <a:t>Gamez</a:t>
            </a:r>
            <a:r>
              <a:rPr lang="en-US" sz="2600" dirty="0"/>
              <a:t> – </a:t>
            </a:r>
            <a:r>
              <a:rPr lang="en-US" sz="2600" i="1" dirty="0"/>
              <a:t>“I could see myself in a wheelchair if I had not received this treatment. I think it saved my life.”</a:t>
            </a:r>
            <a:endParaRPr lang="en-US" sz="2600" dirty="0"/>
          </a:p>
          <a:p>
            <a:r>
              <a:rPr lang="en-US" sz="2600" b="1" dirty="0"/>
              <a:t>Darnell Morris</a:t>
            </a:r>
            <a:r>
              <a:rPr lang="en-US" sz="2600" dirty="0"/>
              <a:t>  – </a:t>
            </a:r>
            <a:r>
              <a:rPr lang="en-US" sz="2600" i="1" dirty="0"/>
              <a:t>“I could raise both arms over my head. I have not been able to do this in two years. I also have experienced a feeling of relief in my body. I think this is because the pain level is so much lower after my treatment.”</a:t>
            </a:r>
            <a:endParaRPr lang="en-US" sz="2600" dirty="0"/>
          </a:p>
          <a:p>
            <a:r>
              <a:rPr lang="en-US" sz="2600" b="1" dirty="0"/>
              <a:t>Kathleen Flores</a:t>
            </a:r>
            <a:r>
              <a:rPr lang="en-US" sz="2600" dirty="0"/>
              <a:t>  – </a:t>
            </a:r>
            <a:r>
              <a:rPr lang="en-US" sz="2600" i="1" dirty="0"/>
              <a:t>“Since the treatment I have no pain; I feel really healthy and now I workout 3 times per week and I`m in better shape than I have been in years.”</a:t>
            </a:r>
            <a:endParaRPr lang="en-US" sz="2600" dirty="0"/>
          </a:p>
          <a:p>
            <a:pPr marL="438912" indent="-320040" fontAlgn="auto">
              <a:spcBef>
                <a:spcPts val="0"/>
              </a:spcBef>
              <a:spcAft>
                <a:spcPts val="0"/>
              </a:spcAft>
              <a:buNone/>
              <a:defRPr/>
            </a:pPr>
            <a:endParaRPr lang="en-US" dirty="0"/>
          </a:p>
        </p:txBody>
      </p:sp>
      <p:sp>
        <p:nvSpPr>
          <p:cNvPr id="48131"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Rheumatology Research</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32500" lnSpcReduction="20000"/>
          </a:bodyPr>
          <a:lstStyle/>
          <a:p>
            <a:pPr marL="38100" indent="-38100" fontAlgn="auto">
              <a:spcBef>
                <a:spcPts val="0"/>
              </a:spcBef>
              <a:spcAft>
                <a:spcPts val="0"/>
              </a:spcAft>
              <a:buNone/>
              <a:defRPr/>
            </a:pPr>
            <a:r>
              <a:rPr lang="en-US" sz="4500" b="1" dirty="0" smtClean="0"/>
              <a:t>Patient Enrollment in Phase </a:t>
            </a:r>
            <a:r>
              <a:rPr lang="en-US" sz="4500" b="1" dirty="0" err="1" smtClean="0"/>
              <a:t>Iia</a:t>
            </a:r>
            <a:r>
              <a:rPr lang="en-US" sz="4500" b="1" dirty="0" smtClean="0"/>
              <a:t> Rheumatoid Arthritis Study Completed: </a:t>
            </a:r>
            <a:r>
              <a:rPr lang="en-US" sz="4500" b="1" dirty="0" err="1" smtClean="0"/>
              <a:t>TiGenix</a:t>
            </a:r>
            <a:r>
              <a:rPr lang="en-US" b="1" dirty="0" smtClean="0"/>
              <a:t/>
            </a:r>
            <a:br>
              <a:rPr lang="en-US" b="1" dirty="0" smtClean="0"/>
            </a:br>
            <a:r>
              <a:rPr lang="en-US" b="1" dirty="0" smtClean="0"/>
              <a:t>Leuven, Belgium</a:t>
            </a:r>
            <a:br>
              <a:rPr lang="en-US" b="1" dirty="0" smtClean="0"/>
            </a:br>
            <a:r>
              <a:rPr lang="en-US" b="1" dirty="0" smtClean="0"/>
              <a:t>Friday, August 10, 2012 </a:t>
            </a:r>
          </a:p>
          <a:p>
            <a:pPr marL="38100" indent="-38100" fontAlgn="auto">
              <a:spcBef>
                <a:spcPts val="0"/>
              </a:spcBef>
              <a:spcAft>
                <a:spcPts val="0"/>
              </a:spcAft>
              <a:buNone/>
              <a:defRPr/>
            </a:pPr>
            <a:endParaRPr lang="en-US" sz="3700" dirty="0"/>
          </a:p>
          <a:p>
            <a:pPr marL="38100" indent="-38100" fontAlgn="auto">
              <a:spcBef>
                <a:spcPts val="0"/>
              </a:spcBef>
              <a:spcAft>
                <a:spcPts val="0"/>
              </a:spcAft>
              <a:buNone/>
              <a:defRPr/>
            </a:pPr>
            <a:r>
              <a:rPr lang="en-US" sz="3700" dirty="0" err="1" smtClean="0"/>
              <a:t>TiGenix</a:t>
            </a:r>
            <a:r>
              <a:rPr lang="en-US" sz="3700" dirty="0" smtClean="0"/>
              <a:t> </a:t>
            </a:r>
            <a:r>
              <a:rPr lang="en-US" sz="3700" dirty="0"/>
              <a:t>completed patient enrollment in phase </a:t>
            </a:r>
            <a:r>
              <a:rPr lang="en-US" sz="3700" dirty="0" err="1"/>
              <a:t>IIa</a:t>
            </a:r>
            <a:r>
              <a:rPr lang="en-US" sz="3700" dirty="0"/>
              <a:t> study of Cx611, a suspension of expanded allogeneic adult stem cells, in rheumatoid arthritis. The phase </a:t>
            </a:r>
            <a:r>
              <a:rPr lang="en-US" sz="3700" dirty="0" err="1"/>
              <a:t>IIa</a:t>
            </a:r>
            <a:r>
              <a:rPr lang="en-US" sz="3700" dirty="0"/>
              <a:t> clinical trial is a 53-subject, </a:t>
            </a:r>
            <a:r>
              <a:rPr lang="en-US" sz="3700" dirty="0" err="1"/>
              <a:t>multicentre</a:t>
            </a:r>
            <a:r>
              <a:rPr lang="en-US" sz="3700" dirty="0"/>
              <a:t>, placebo-controlled study in 3 cohorts with different dosing regimens, designed to assess safety, feasibility, tolerance, and optimal dosing. The study is being conducted at 23 </a:t>
            </a:r>
            <a:r>
              <a:rPr lang="en-US" sz="3700" dirty="0" err="1"/>
              <a:t>centres</a:t>
            </a:r>
            <a:r>
              <a:rPr lang="en-US" sz="3700" dirty="0"/>
              <a:t>.</a:t>
            </a:r>
            <a:br>
              <a:rPr lang="en-US" sz="3700" dirty="0"/>
            </a:br>
            <a:r>
              <a:rPr lang="en-US" sz="3700" dirty="0"/>
              <a:t/>
            </a:r>
            <a:br>
              <a:rPr lang="en-US" sz="3700" dirty="0"/>
            </a:br>
            <a:r>
              <a:rPr lang="en-US" sz="3700" dirty="0"/>
              <a:t>The company believes that this clinical trial can set the stage not only for the further development of Cx611 in RA, but also in a wide range of other autoimmune disorders.</a:t>
            </a:r>
            <a:br>
              <a:rPr lang="en-US" sz="3700" dirty="0"/>
            </a:br>
            <a:r>
              <a:rPr lang="en-US" sz="3700" dirty="0"/>
              <a:t/>
            </a:r>
            <a:br>
              <a:rPr lang="en-US" sz="3700" dirty="0"/>
            </a:br>
            <a:r>
              <a:rPr lang="en-US" sz="3700" dirty="0"/>
              <a:t>“In addition to the primary endpoints of safety and optimal dosing, we expect this trial to yield a first indication of the duration of the efficacy of Cx611 in this very difficult patient population: the enrolled patients have previously failed to respond to at least two </a:t>
            </a:r>
            <a:r>
              <a:rPr lang="en-US" sz="3700" dirty="0" err="1"/>
              <a:t>biologicals</a:t>
            </a:r>
            <a:r>
              <a:rPr lang="en-US" sz="3700" dirty="0"/>
              <a:t>,” said Eduardo Bravo, CEO of </a:t>
            </a:r>
            <a:r>
              <a:rPr lang="en-US" sz="3700" dirty="0" err="1"/>
              <a:t>TiGenix</a:t>
            </a:r>
            <a:r>
              <a:rPr lang="en-US" sz="3700" dirty="0"/>
              <a:t>. “In the trial patients are treated with three injections of Cx611. The six-month follow-up without further dosing should provide us with a truly meaningful result. This is the most advanced stem cell therapy trial in RA in the world, and completing the enrollment on time confirms our leadership position in the field. We anticipate reporting the results of the study no later than April 2013.”</a:t>
            </a:r>
            <a:br>
              <a:rPr lang="en-US" sz="3700" dirty="0"/>
            </a:br>
            <a:r>
              <a:rPr lang="en-US" sz="3700" dirty="0"/>
              <a:t/>
            </a:r>
            <a:br>
              <a:rPr lang="en-US" sz="3700" dirty="0"/>
            </a:br>
            <a:r>
              <a:rPr lang="en-US" sz="3700" dirty="0"/>
              <a:t>Cx611 is a suspension of expanded allogeneic adult stem cells derived from human adipose (fat) tissue (expanded Adipose derived Stem Cells or ‘</a:t>
            </a:r>
            <a:r>
              <a:rPr lang="en-US" sz="3700" dirty="0" err="1"/>
              <a:t>eASCs</a:t>
            </a:r>
            <a:r>
              <a:rPr lang="en-US" sz="3700" dirty="0"/>
              <a:t>’) that is delivered through intra-venous injection for the treatment of rheumatoid arthritis. The objective of the phase </a:t>
            </a:r>
            <a:r>
              <a:rPr lang="en-US" sz="3700" dirty="0" err="1"/>
              <a:t>IIa</a:t>
            </a:r>
            <a:r>
              <a:rPr lang="en-US" sz="3700" dirty="0"/>
              <a:t> trial is to determine safety, feasibility, tolerance, and optimal dosing. This </a:t>
            </a:r>
            <a:r>
              <a:rPr lang="en-US" sz="3700" dirty="0" err="1"/>
              <a:t>multicentre</a:t>
            </a:r>
            <a:r>
              <a:rPr lang="en-US" sz="3700" dirty="0"/>
              <a:t>, placebo-controlled study has enrolled 53 patients, divided in 3 cohorts with different dosing regimens. There are 23 centers open and the company expects the final results to be available in the first half of 2013.</a:t>
            </a:r>
            <a:br>
              <a:rPr lang="en-US" sz="3700" dirty="0"/>
            </a:br>
            <a:r>
              <a:rPr lang="en-US" sz="3700" dirty="0"/>
              <a:t/>
            </a:r>
            <a:br>
              <a:rPr lang="en-US" sz="3700" dirty="0"/>
            </a:br>
            <a:r>
              <a:rPr lang="en-US" sz="3700" dirty="0" err="1"/>
              <a:t>TiGenix</a:t>
            </a:r>
            <a:r>
              <a:rPr lang="en-US" sz="3700" dirty="0"/>
              <a:t> NV is a leading European cell therapy company with a marketed product for cartilage repair, </a:t>
            </a:r>
            <a:r>
              <a:rPr lang="en-US" sz="3700" dirty="0" err="1"/>
              <a:t>ChondroCelect</a:t>
            </a:r>
            <a:r>
              <a:rPr lang="en-US" sz="3700" dirty="0"/>
              <a:t>, and a strong pipeline with clinical stage allogeneic adult stem cell </a:t>
            </a:r>
            <a:r>
              <a:rPr lang="en-US" sz="3700" dirty="0" err="1"/>
              <a:t>programmes</a:t>
            </a:r>
            <a:r>
              <a:rPr lang="en-US" sz="3700" dirty="0"/>
              <a:t> for the treatment of autoimmune and inflammatory diseases.</a:t>
            </a:r>
          </a:p>
        </p:txBody>
      </p:sp>
      <p:sp>
        <p:nvSpPr>
          <p:cNvPr id="48131"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extLst>
      <p:ext uri="{BB962C8B-B14F-4D97-AF65-F5344CB8AC3E}">
        <p14:creationId xmlns:p14="http://schemas.microsoft.com/office/powerpoint/2010/main" xmlns="" val="28801304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Rheumatology Research</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lnSpcReduction="10000"/>
          </a:bodyPr>
          <a:lstStyle/>
          <a:p>
            <a:pPr marL="119062" indent="0">
              <a:buNone/>
            </a:pPr>
            <a:r>
              <a:rPr lang="en-US" sz="2400" b="1" dirty="0"/>
              <a:t>Adult stem cell transplantation in autoimmune disease</a:t>
            </a:r>
          </a:p>
          <a:p>
            <a:pPr marL="119062" indent="0">
              <a:buNone/>
            </a:pPr>
            <a:r>
              <a:rPr lang="en-US" sz="1400" dirty="0"/>
              <a:t>2009 Jul;16(4):285-91 Adult stem cell transplantation in autoimmune disease.</a:t>
            </a:r>
          </a:p>
          <a:p>
            <a:pPr marL="119062" indent="0">
              <a:buNone/>
            </a:pPr>
            <a:r>
              <a:rPr lang="en-US" sz="1400" dirty="0"/>
              <a:t>Tyndall A, </a:t>
            </a:r>
            <a:r>
              <a:rPr lang="en-US" sz="1400" dirty="0" err="1"/>
              <a:t>Gratwohl</a:t>
            </a:r>
            <a:r>
              <a:rPr lang="en-US" sz="1400" dirty="0"/>
              <a:t> A</a:t>
            </a:r>
          </a:p>
          <a:p>
            <a:pPr marL="119062" indent="0">
              <a:buNone/>
            </a:pPr>
            <a:r>
              <a:rPr lang="en-US" sz="1400" dirty="0"/>
              <a:t>PURPOSE OF REVIEW: This review presents the recent results of a decade’s experience with hematopoietic stem cell transplantation for treating severe autoimmune disease, with special reference to new insights into pathophysiology. In addition, the newly evolving field of </a:t>
            </a:r>
            <a:r>
              <a:rPr lang="en-US" sz="1400" dirty="0" err="1"/>
              <a:t>mesenchymal</a:t>
            </a:r>
            <a:r>
              <a:rPr lang="en-US" sz="1400" dirty="0"/>
              <a:t> stem cell therapy of autoimmune disease is introduced.</a:t>
            </a:r>
          </a:p>
          <a:p>
            <a:pPr marL="119062" indent="0">
              <a:buNone/>
            </a:pPr>
            <a:r>
              <a:rPr lang="en-US" sz="1400" dirty="0"/>
              <a:t>RECENT FINDINGS: Phase I/II studies in several major autoimmune disease have shown a satisfactory benefit risk ratio. Over one-third of patients achieve a durable remission with a treatment-related mortality of around 5%. Treatment-related mortality is less for some diseases (2% for multiple sclerosis). Phase III randomized controlled trials are advanced in systemic sclerosis, multiple sclerosis and </a:t>
            </a:r>
            <a:r>
              <a:rPr lang="en-US" sz="1400" dirty="0" err="1"/>
              <a:t>Crohn’s</a:t>
            </a:r>
            <a:r>
              <a:rPr lang="en-US" sz="1400" dirty="0"/>
              <a:t> disease. In systemic sclerosis, data of the past 12 months suggest remodeling of collagen and normalization of microvasculature after hematopoietic stem cell transplantation, a new finding. </a:t>
            </a:r>
            <a:r>
              <a:rPr lang="en-US" sz="1400" dirty="0" err="1"/>
              <a:t>Mesenchymal</a:t>
            </a:r>
            <a:r>
              <a:rPr lang="en-US" sz="1400" dirty="0"/>
              <a:t> stem cells have shown promise in exerting an immediate anti inflammatory </a:t>
            </a:r>
            <a:r>
              <a:rPr lang="en-US" sz="1400" dirty="0" err="1"/>
              <a:t>immunomodulatory</a:t>
            </a:r>
            <a:r>
              <a:rPr lang="en-US" sz="1400" dirty="0"/>
              <a:t> role in some autoimmune disease with little evidence of acute toxicity.</a:t>
            </a:r>
          </a:p>
          <a:p>
            <a:pPr marL="119062" indent="0">
              <a:buNone/>
            </a:pPr>
            <a:r>
              <a:rPr lang="en-US" sz="1400" dirty="0"/>
              <a:t>SUMMARY: Hematopoietic stem cell transplantation for severe autoimmune disease has been shown to be feasible, and definitive phase III randomized trials are now in progress. Durable remission after immune reconstitution and tissue remodeling suggests an effect beyond profound immunosuppression. </a:t>
            </a:r>
            <a:r>
              <a:rPr lang="en-US" sz="1400" dirty="0" err="1"/>
              <a:t>Mesenchymal</a:t>
            </a:r>
            <a:r>
              <a:rPr lang="en-US" sz="1400" dirty="0"/>
              <a:t> stem cells show promise as </a:t>
            </a:r>
            <a:r>
              <a:rPr lang="en-US" sz="1400" dirty="0" err="1"/>
              <a:t>immunomodulatory</a:t>
            </a:r>
            <a:r>
              <a:rPr lang="en-US" sz="1400" dirty="0"/>
              <a:t> agents in autoimmune disease with low acute toxicity and no requirement for ablation of the recipient immune system.</a:t>
            </a:r>
          </a:p>
          <a:p>
            <a:pPr marL="119062" indent="0">
              <a:buNone/>
            </a:pPr>
            <a:r>
              <a:rPr lang="en-US" sz="1400" dirty="0"/>
              <a:t>PMID: 19465851 [PubMed - indexed for MEDLINE]</a:t>
            </a:r>
          </a:p>
        </p:txBody>
      </p:sp>
      <p:sp>
        <p:nvSpPr>
          <p:cNvPr id="48131"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extLst>
      <p:ext uri="{BB962C8B-B14F-4D97-AF65-F5344CB8AC3E}">
        <p14:creationId xmlns:p14="http://schemas.microsoft.com/office/powerpoint/2010/main" xmlns="" val="3212442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Patients Medical</a:t>
            </a:r>
            <a:endParaRPr lang="en-US" dirty="0">
              <a:solidFill>
                <a:schemeClr val="accent1">
                  <a:satMod val="150000"/>
                </a:schemeClr>
              </a:solidFill>
            </a:endParaRPr>
          </a:p>
        </p:txBody>
      </p:sp>
      <p:sp>
        <p:nvSpPr>
          <p:cNvPr id="20482" name="Content Placeholder 2"/>
          <p:cNvSpPr>
            <a:spLocks noGrp="1"/>
          </p:cNvSpPr>
          <p:nvPr>
            <p:ph idx="1"/>
          </p:nvPr>
        </p:nvSpPr>
        <p:spPr/>
        <p:txBody>
          <a:bodyPr/>
          <a:lstStyle/>
          <a:p>
            <a:pPr algn="ctr">
              <a:buFont typeface="Wingdings 2" pitchFamily="18" charset="2"/>
              <a:buNone/>
            </a:pPr>
            <a:r>
              <a:rPr lang="en-US" smtClean="0"/>
              <a:t>Result: </a:t>
            </a:r>
            <a:br>
              <a:rPr lang="en-US" smtClean="0"/>
            </a:br>
            <a:r>
              <a:rPr lang="en-US" smtClean="0"/>
              <a:t>Gain health and nutritional wisdom that can be applied for years to come.</a:t>
            </a:r>
          </a:p>
        </p:txBody>
      </p:sp>
      <p:sp>
        <p:nvSpPr>
          <p:cNvPr id="20483" name="Footer Placeholder 5"/>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20484" name="Picture 6" descr="immortal life.jpg"/>
          <p:cNvPicPr>
            <a:picLocks noChangeAspect="1"/>
          </p:cNvPicPr>
          <p:nvPr/>
        </p:nvPicPr>
        <p:blipFill>
          <a:blip r:embed="rId2" cstate="print"/>
          <a:srcRect/>
          <a:stretch>
            <a:fillRect/>
          </a:stretch>
        </p:blipFill>
        <p:spPr bwMode="auto">
          <a:xfrm>
            <a:off x="2500313" y="3733800"/>
            <a:ext cx="4143375" cy="2765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Rheumatology Research</a:t>
            </a:r>
            <a:endParaRPr lang="en-US" dirty="0">
              <a:solidFill>
                <a:schemeClr val="accent1">
                  <a:satMod val="150000"/>
                </a:schemeClr>
              </a:solidFill>
            </a:endParaRPr>
          </a:p>
        </p:txBody>
      </p:sp>
      <p:sp>
        <p:nvSpPr>
          <p:cNvPr id="3" name="Content Placeholder 2"/>
          <p:cNvSpPr>
            <a:spLocks noGrp="1"/>
          </p:cNvSpPr>
          <p:nvPr>
            <p:ph idx="1"/>
          </p:nvPr>
        </p:nvSpPr>
        <p:spPr/>
        <p:txBody>
          <a:bodyPr rtlCol="0">
            <a:normAutofit fontScale="55000" lnSpcReduction="20000"/>
          </a:bodyPr>
          <a:lstStyle/>
          <a:p>
            <a:pPr marL="119062" indent="0">
              <a:buNone/>
            </a:pPr>
            <a:r>
              <a:rPr lang="en-US" sz="3600" b="1" dirty="0"/>
              <a:t>Application to bone and cartilage repair</a:t>
            </a:r>
            <a:r>
              <a:rPr lang="en-US" sz="3600" b="1" dirty="0" smtClean="0"/>
              <a:t>.</a:t>
            </a:r>
          </a:p>
          <a:p>
            <a:pPr marL="119062" indent="0">
              <a:buNone/>
            </a:pPr>
            <a:endParaRPr lang="en-US" sz="2400" b="1" dirty="0"/>
          </a:p>
          <a:p>
            <a:pPr marL="119062" indent="0">
              <a:buNone/>
            </a:pPr>
            <a:r>
              <a:rPr lang="en-US" sz="2400" dirty="0"/>
              <a:t>Expert </a:t>
            </a:r>
            <a:r>
              <a:rPr lang="en-US" sz="2400" dirty="0" err="1"/>
              <a:t>Opin</a:t>
            </a:r>
            <a:r>
              <a:rPr lang="en-US" sz="2400" dirty="0"/>
              <a:t> </a:t>
            </a:r>
            <a:r>
              <a:rPr lang="en-US" sz="2400" dirty="0" err="1"/>
              <a:t>Biol</a:t>
            </a:r>
            <a:r>
              <a:rPr lang="en-US" sz="2400" dirty="0"/>
              <a:t> </a:t>
            </a:r>
            <a:r>
              <a:rPr lang="en-US" sz="2400" dirty="0" err="1"/>
              <a:t>Ther</a:t>
            </a:r>
            <a:r>
              <a:rPr lang="en-US" sz="2400" dirty="0"/>
              <a:t>. 2008 Mar; 8(3) : 255-68. Role of </a:t>
            </a:r>
            <a:r>
              <a:rPr lang="en-US" sz="2400" dirty="0" err="1"/>
              <a:t>mesenchymal</a:t>
            </a:r>
            <a:r>
              <a:rPr lang="en-US" sz="2400" dirty="0"/>
              <a:t> stem cells in regenerative medicine: application to bone and cartilage repair</a:t>
            </a:r>
            <a:r>
              <a:rPr lang="en-US" sz="2400" dirty="0" smtClean="0"/>
              <a:t>.</a:t>
            </a:r>
          </a:p>
          <a:p>
            <a:pPr marL="119062" indent="0">
              <a:buNone/>
            </a:pPr>
            <a:endParaRPr lang="en-US" sz="2400" dirty="0"/>
          </a:p>
          <a:p>
            <a:pPr marL="119062" indent="0">
              <a:buNone/>
            </a:pPr>
            <a:r>
              <a:rPr lang="en-US" sz="2400" u="sng" dirty="0" err="1">
                <a:hlinkClick r:id="rId2"/>
              </a:rPr>
              <a:t>Granero</a:t>
            </a:r>
            <a:r>
              <a:rPr lang="en-US" sz="2400" u="sng" dirty="0">
                <a:hlinkClick r:id="rId2"/>
              </a:rPr>
              <a:t>-Molto F</a:t>
            </a:r>
            <a:r>
              <a:rPr lang="en-US" sz="2400" dirty="0"/>
              <a:t>, </a:t>
            </a:r>
            <a:r>
              <a:rPr lang="en-US" sz="2400" u="sng" dirty="0">
                <a:hlinkClick r:id="rId3"/>
              </a:rPr>
              <a:t>Weis JA</a:t>
            </a:r>
            <a:r>
              <a:rPr lang="en-US" sz="2400" dirty="0"/>
              <a:t>, </a:t>
            </a:r>
            <a:r>
              <a:rPr lang="en-US" sz="2400" u="sng" dirty="0" err="1">
                <a:hlinkClick r:id="rId4"/>
              </a:rPr>
              <a:t>Longobardi</a:t>
            </a:r>
            <a:r>
              <a:rPr lang="en-US" sz="2400" u="sng" dirty="0">
                <a:hlinkClick r:id="rId4"/>
              </a:rPr>
              <a:t> L</a:t>
            </a:r>
            <a:r>
              <a:rPr lang="en-US" sz="2400" dirty="0"/>
              <a:t>, </a:t>
            </a:r>
            <a:r>
              <a:rPr lang="en-US" sz="2400" u="sng" dirty="0" err="1">
                <a:hlinkClick r:id="rId5"/>
              </a:rPr>
              <a:t>Spagnoli</a:t>
            </a:r>
            <a:r>
              <a:rPr lang="en-US" sz="2400" u="sng" dirty="0">
                <a:hlinkClick r:id="rId5"/>
              </a:rPr>
              <a:t> A</a:t>
            </a:r>
            <a:r>
              <a:rPr lang="en-US" sz="2400" u="sng" dirty="0" smtClean="0">
                <a:hlinkClick r:id="rId5"/>
              </a:rPr>
              <a:t>.</a:t>
            </a:r>
            <a:endParaRPr lang="en-US" sz="2400" u="sng" dirty="0" smtClean="0"/>
          </a:p>
          <a:p>
            <a:pPr marL="119062" indent="0">
              <a:buNone/>
            </a:pPr>
            <a:r>
              <a:rPr lang="en-US" sz="2400" dirty="0"/>
              <a:t/>
            </a:r>
            <a:br>
              <a:rPr lang="en-US" sz="2400" dirty="0"/>
            </a:br>
            <a:r>
              <a:rPr lang="en-US" sz="2400" dirty="0"/>
              <a:t>University of North Carolina at Chapel Hill, Division of Endocrinology, Department of Pediatrics, 3341 Medical </a:t>
            </a:r>
            <a:r>
              <a:rPr lang="en-US" sz="2400" dirty="0" err="1"/>
              <a:t>Biomolecular</a:t>
            </a:r>
            <a:r>
              <a:rPr lang="en-US" sz="2400" dirty="0"/>
              <a:t> Research Building, 103 Mason Farm Road Campus Box: 7039, Chapel Hill North Carolina 27599-7239, USA</a:t>
            </a:r>
            <a:r>
              <a:rPr lang="en-US" sz="2400" dirty="0" smtClean="0"/>
              <a:t>.</a:t>
            </a:r>
          </a:p>
          <a:p>
            <a:pPr marL="119062" indent="0">
              <a:buNone/>
            </a:pPr>
            <a:endParaRPr lang="en-US" sz="2400" dirty="0"/>
          </a:p>
          <a:p>
            <a:pPr marL="119062" indent="0">
              <a:buNone/>
            </a:pPr>
            <a:r>
              <a:rPr lang="en-US" sz="2400" b="1" dirty="0" smtClean="0"/>
              <a:t>BACKGROUND</a:t>
            </a:r>
            <a:r>
              <a:rPr lang="en-US" sz="2400" b="1" dirty="0"/>
              <a:t>: </a:t>
            </a:r>
            <a:r>
              <a:rPr lang="en-US" sz="2400" dirty="0" err="1"/>
              <a:t>Mesenchymal</a:t>
            </a:r>
            <a:r>
              <a:rPr lang="en-US" sz="2400" dirty="0"/>
              <a:t> stem cells (MSC) are </a:t>
            </a:r>
            <a:r>
              <a:rPr lang="en-US" sz="2400" dirty="0" err="1"/>
              <a:t>multipotent</a:t>
            </a:r>
            <a:r>
              <a:rPr lang="en-US" sz="2400" dirty="0"/>
              <a:t> cells with the ability to differentiate into mesenchyme-derived cells including osteoblasts and chondrocytes</a:t>
            </a:r>
            <a:r>
              <a:rPr lang="en-US" sz="2400" dirty="0" smtClean="0"/>
              <a:t>.</a:t>
            </a:r>
            <a:br>
              <a:rPr lang="en-US" sz="2400" dirty="0" smtClean="0"/>
            </a:br>
            <a:endParaRPr lang="en-US" sz="2400" dirty="0"/>
          </a:p>
          <a:p>
            <a:pPr marL="119062" indent="0">
              <a:buNone/>
            </a:pPr>
            <a:r>
              <a:rPr lang="en-US" sz="2400" b="1" dirty="0"/>
              <a:t>OBJECTIVE: </a:t>
            </a:r>
            <a:r>
              <a:rPr lang="en-US" sz="2400" dirty="0"/>
              <a:t>To provide an overview and expert opinion on the in vivo ability of MSC to home into tissues, their regenerative properties and potential applications for cell-based therapies to treat bone and cartilage disorders</a:t>
            </a:r>
            <a:r>
              <a:rPr lang="en-US" sz="2400" dirty="0" smtClean="0"/>
              <a:t>.</a:t>
            </a:r>
            <a:br>
              <a:rPr lang="en-US" sz="2400" dirty="0" smtClean="0"/>
            </a:br>
            <a:endParaRPr lang="en-US" sz="2400" dirty="0"/>
          </a:p>
          <a:p>
            <a:pPr marL="119062" indent="0">
              <a:buNone/>
            </a:pPr>
            <a:r>
              <a:rPr lang="en-US" sz="2400" b="1" dirty="0"/>
              <a:t>METHODS: </a:t>
            </a:r>
            <a:r>
              <a:rPr lang="en-US" sz="2400" dirty="0"/>
              <a:t>Data sources including the PubMed database, abstract booklets and conference proceedings were searched for publications pertinent to MSC and their properties with emphasis on the in vivo studies and clinical use in cartilage and bone regeneration and repair. The search included the most current information possible</a:t>
            </a:r>
            <a:r>
              <a:rPr lang="en-US" sz="2400" dirty="0" smtClean="0"/>
              <a:t>.</a:t>
            </a:r>
            <a:br>
              <a:rPr lang="en-US" sz="2400" dirty="0" smtClean="0"/>
            </a:br>
            <a:endParaRPr lang="en-US" sz="2400" dirty="0"/>
          </a:p>
          <a:p>
            <a:pPr marL="119062" indent="0">
              <a:buNone/>
            </a:pPr>
            <a:r>
              <a:rPr lang="en-US" sz="2400" b="1" dirty="0"/>
              <a:t>CONCLUSION: </a:t>
            </a:r>
            <a:r>
              <a:rPr lang="en-US" sz="2400" dirty="0"/>
              <a:t>MSC can migrate to injured tissues and some of their reparative properties are mediated by paracrine mechanisms including their </a:t>
            </a:r>
            <a:r>
              <a:rPr lang="en-US" sz="2400" dirty="0" err="1"/>
              <a:t>immunomodulatory</a:t>
            </a:r>
            <a:r>
              <a:rPr lang="en-US" sz="2400" dirty="0"/>
              <a:t> actions. MSC possess a critical potential in regenerative medicine for the treatment of skeletal diseases, such as osteoarthritis or fracture healing failure, where treatments are partially effective or palliative.</a:t>
            </a:r>
          </a:p>
          <a:p>
            <a:pPr marL="119062" indent="0">
              <a:buNone/>
            </a:pPr>
            <a:r>
              <a:rPr lang="en-US" sz="2400" dirty="0"/>
              <a:t>PMID: 18294098 </a:t>
            </a:r>
          </a:p>
        </p:txBody>
      </p:sp>
      <p:sp>
        <p:nvSpPr>
          <p:cNvPr id="48131"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extLst>
      <p:ext uri="{BB962C8B-B14F-4D97-AF65-F5344CB8AC3E}">
        <p14:creationId xmlns:p14="http://schemas.microsoft.com/office/powerpoint/2010/main" xmlns="" val="126701199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Gastroenterology Research</a:t>
            </a:r>
            <a:endParaRPr lang="en-US" dirty="0">
              <a:solidFill>
                <a:schemeClr val="accent1">
                  <a:satMod val="150000"/>
                </a:schemeClr>
              </a:solidFill>
            </a:endParaRPr>
          </a:p>
        </p:txBody>
      </p:sp>
      <p:sp>
        <p:nvSpPr>
          <p:cNvPr id="3" name="Content Placeholder 2"/>
          <p:cNvSpPr>
            <a:spLocks noGrp="1"/>
          </p:cNvSpPr>
          <p:nvPr>
            <p:ph idx="1"/>
          </p:nvPr>
        </p:nvSpPr>
        <p:spPr>
          <a:xfrm>
            <a:off x="457200" y="1600200"/>
            <a:ext cx="8229600" cy="4625975"/>
          </a:xfrm>
        </p:spPr>
        <p:txBody>
          <a:bodyPr rtlCol="0">
            <a:noAutofit/>
          </a:bodyPr>
          <a:lstStyle/>
          <a:p>
            <a:pPr marL="119062" indent="0">
              <a:buNone/>
            </a:pPr>
            <a:r>
              <a:rPr lang="en-US" sz="2000" b="1" dirty="0" err="1"/>
              <a:t>Crohn’s</a:t>
            </a:r>
            <a:r>
              <a:rPr lang="en-US" sz="2000" b="1" dirty="0"/>
              <a:t> Disease Cured By Stem Cell Therapy</a:t>
            </a:r>
          </a:p>
          <a:p>
            <a:pPr marL="119062" indent="0">
              <a:buNone/>
            </a:pPr>
            <a:endParaRPr lang="en-US" sz="1400" dirty="0" smtClean="0"/>
          </a:p>
          <a:p>
            <a:pPr marL="119062" indent="0">
              <a:buNone/>
            </a:pPr>
            <a:r>
              <a:rPr lang="en-US" sz="1400" dirty="0" smtClean="0"/>
              <a:t>Stem </a:t>
            </a:r>
            <a:r>
              <a:rPr lang="en-US" sz="1400" dirty="0"/>
              <a:t>cell transplant therapy has successfully cured patients suffering from </a:t>
            </a:r>
            <a:r>
              <a:rPr lang="en-US" sz="1400" dirty="0" err="1"/>
              <a:t>Crohn’s</a:t>
            </a:r>
            <a:r>
              <a:rPr lang="en-US" sz="1400" dirty="0"/>
              <a:t> disease, a terrible disease that afflicts an estimated 600,000 people in North America and millions more worldwide.  Success in treating </a:t>
            </a:r>
            <a:r>
              <a:rPr lang="en-US" sz="1400" dirty="0" err="1"/>
              <a:t>Crohn’s</a:t>
            </a:r>
            <a:r>
              <a:rPr lang="en-US" sz="1400" dirty="0"/>
              <a:t> disease is just one of a string of recent success for stem cell and related therapies.  The future for tens of millions of people suffering across the globe is looking brighter everyday as an explosion in treatments and cures for disease sees no signs of abating</a:t>
            </a:r>
            <a:r>
              <a:rPr lang="en-US" sz="1400" dirty="0" smtClean="0"/>
              <a:t>.</a:t>
            </a:r>
          </a:p>
          <a:p>
            <a:pPr marL="119062" indent="0">
              <a:buNone/>
            </a:pPr>
            <a:endParaRPr lang="en-US" sz="1400" dirty="0"/>
          </a:p>
          <a:p>
            <a:pPr marL="119062" indent="0">
              <a:buNone/>
            </a:pPr>
            <a:r>
              <a:rPr lang="en-US" sz="1400" dirty="0" err="1"/>
              <a:t>Crohn’s</a:t>
            </a:r>
            <a:r>
              <a:rPr lang="en-US" sz="1400" dirty="0"/>
              <a:t> disease is an autoimmune disease in which the body’s own immune system attacks the gastrointestinal tract, resulting in a lifetime of severe diarrhea and stomach pain for its sufferers.  Severe is an understatement: for the worst sufferers </a:t>
            </a:r>
            <a:r>
              <a:rPr lang="en-US" sz="1400" dirty="0" err="1"/>
              <a:t>Crohn’s</a:t>
            </a:r>
            <a:r>
              <a:rPr lang="en-US" sz="1400" dirty="0"/>
              <a:t> disease can mean 20-30 painful and embarrassing diarrhea visits to the toilet everyday.  Treatment is sometimes effective for mild cases of the disease, but for the most severe cases treatment options are very limited.  Now with the recent development of a stem cell transplant cure, more than 20 individuals with the most severe form of the disease have seen their symptoms either completely or almost completely eradicated.</a:t>
            </a:r>
          </a:p>
          <a:p>
            <a:pPr marL="119062" indent="0">
              <a:buNone/>
            </a:pPr>
            <a:endParaRPr lang="en-US" sz="1400" dirty="0"/>
          </a:p>
        </p:txBody>
      </p:sp>
      <p:sp>
        <p:nvSpPr>
          <p:cNvPr id="51203"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extLst>
      <p:ext uri="{BB962C8B-B14F-4D97-AF65-F5344CB8AC3E}">
        <p14:creationId xmlns:p14="http://schemas.microsoft.com/office/powerpoint/2010/main" xmlns="" val="8150142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Gastroenterology Research</a:t>
            </a:r>
            <a:endParaRPr lang="en-US" dirty="0">
              <a:solidFill>
                <a:schemeClr val="accent1">
                  <a:satMod val="150000"/>
                </a:schemeClr>
              </a:solidFill>
            </a:endParaRPr>
          </a:p>
        </p:txBody>
      </p:sp>
      <p:sp>
        <p:nvSpPr>
          <p:cNvPr id="3" name="Content Placeholder 2"/>
          <p:cNvSpPr>
            <a:spLocks noGrp="1"/>
          </p:cNvSpPr>
          <p:nvPr>
            <p:ph idx="1"/>
          </p:nvPr>
        </p:nvSpPr>
        <p:spPr>
          <a:xfrm>
            <a:off x="457200" y="1600200"/>
            <a:ext cx="8229600" cy="4625975"/>
          </a:xfrm>
        </p:spPr>
        <p:txBody>
          <a:bodyPr rtlCol="0">
            <a:noAutofit/>
          </a:bodyPr>
          <a:lstStyle/>
          <a:p>
            <a:pPr marL="119062" indent="0">
              <a:buNone/>
            </a:pPr>
            <a:r>
              <a:rPr lang="en-US" sz="2000" b="1" dirty="0" smtClean="0"/>
              <a:t>Stem Cell Therapy for Inflammatory Bowel Disease</a:t>
            </a:r>
            <a:br>
              <a:rPr lang="en-US" sz="2000" b="1" dirty="0" smtClean="0"/>
            </a:br>
            <a:r>
              <a:rPr lang="en-US" sz="2000" b="1" dirty="0" smtClean="0"/>
              <a:t>Prof Dr. DW </a:t>
            </a:r>
            <a:r>
              <a:rPr lang="en-US" sz="2000" b="1" dirty="0" err="1" smtClean="0"/>
              <a:t>Hommes</a:t>
            </a:r>
            <a:r>
              <a:rPr lang="en-US" sz="2000" b="1" dirty="0" smtClean="0"/>
              <a:t>, </a:t>
            </a:r>
            <a:r>
              <a:rPr lang="en-US" sz="2000" b="1" dirty="0" err="1" smtClean="0"/>
              <a:t>Duijvestein</a:t>
            </a:r>
            <a:endParaRPr lang="en-US" sz="2000" b="1" dirty="0"/>
          </a:p>
          <a:p>
            <a:pPr marL="119062" indent="0">
              <a:buNone/>
            </a:pPr>
            <a:endParaRPr lang="en-US" sz="1400" dirty="0" smtClean="0"/>
          </a:p>
          <a:p>
            <a:pPr marL="119062" indent="0">
              <a:buNone/>
            </a:pPr>
            <a:r>
              <a:rPr lang="en-US" sz="1400" dirty="0"/>
              <a:t>Hematopoietic stem cell transplantation and </a:t>
            </a:r>
            <a:r>
              <a:rPr lang="en-US" sz="1400" dirty="0" err="1"/>
              <a:t>mesenchymal</a:t>
            </a:r>
            <a:r>
              <a:rPr lang="en-US" sz="1400" dirty="0"/>
              <a:t> stromal (MSC) cell therapy are currently under investigation as novel therapies for inflammatory bowel diseases (IBD). Hematopoietic stem cells are thought to repopulate the immune system and reset the immunological response to luminal antigens. MSCs have the capacity to differentiate into a wide variety of distinct cell lineages and to suppress immune responses in vitro and in vivo. Recent results from animal models and early human experience in graft-versus-host disease (</a:t>
            </a:r>
            <a:r>
              <a:rPr lang="en-US" sz="1400" dirty="0" err="1"/>
              <a:t>GvHD</a:t>
            </a:r>
            <a:r>
              <a:rPr lang="en-US" sz="1400" dirty="0"/>
              <a:t>) and also </a:t>
            </a:r>
            <a:r>
              <a:rPr lang="en-US" sz="1400" dirty="0" err="1"/>
              <a:t>Crohn's</a:t>
            </a:r>
            <a:r>
              <a:rPr lang="en-US" sz="1400" dirty="0"/>
              <a:t> disease (CD) suggest that ex vivo expanded MSCs may have clinically useful </a:t>
            </a:r>
            <a:r>
              <a:rPr lang="en-US" sz="1400" dirty="0" err="1"/>
              <a:t>immunomodulatory</a:t>
            </a:r>
            <a:r>
              <a:rPr lang="en-US" sz="1400" dirty="0"/>
              <a:t> effects. The main goal of this thesis was to study the safety, feasibility, and applicability of stem cell therapy in IBD.</a:t>
            </a:r>
          </a:p>
        </p:txBody>
      </p:sp>
      <p:sp>
        <p:nvSpPr>
          <p:cNvPr id="51203"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extLst>
      <p:ext uri="{BB962C8B-B14F-4D97-AF65-F5344CB8AC3E}">
        <p14:creationId xmlns:p14="http://schemas.microsoft.com/office/powerpoint/2010/main" xmlns="" val="40781950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Gastroenterology Research</a:t>
            </a:r>
            <a:endParaRPr lang="en-US" dirty="0">
              <a:solidFill>
                <a:schemeClr val="accent1">
                  <a:satMod val="150000"/>
                </a:schemeClr>
              </a:solidFill>
            </a:endParaRPr>
          </a:p>
        </p:txBody>
      </p:sp>
      <p:sp>
        <p:nvSpPr>
          <p:cNvPr id="3" name="Content Placeholder 2"/>
          <p:cNvSpPr>
            <a:spLocks noGrp="1"/>
          </p:cNvSpPr>
          <p:nvPr>
            <p:ph idx="1"/>
          </p:nvPr>
        </p:nvSpPr>
        <p:spPr>
          <a:xfrm>
            <a:off x="457200" y="1600200"/>
            <a:ext cx="8229600" cy="4625975"/>
          </a:xfrm>
        </p:spPr>
        <p:txBody>
          <a:bodyPr rtlCol="0">
            <a:noAutofit/>
          </a:bodyPr>
          <a:lstStyle/>
          <a:p>
            <a:pPr marL="119062" indent="0">
              <a:buNone/>
            </a:pPr>
            <a:r>
              <a:rPr lang="en-US" sz="2000" b="1" dirty="0" smtClean="0"/>
              <a:t>Use </a:t>
            </a:r>
            <a:r>
              <a:rPr lang="en-US" sz="2000" b="1" dirty="0"/>
              <a:t>of allogeneic </a:t>
            </a:r>
            <a:r>
              <a:rPr lang="en-US" sz="2000" b="1" dirty="0" err="1"/>
              <a:t>mesenchymal</a:t>
            </a:r>
            <a:r>
              <a:rPr lang="en-US" sz="2000" b="1" dirty="0"/>
              <a:t> stem cells in the treatment of intestinal inflammatory diseases.</a:t>
            </a:r>
            <a:r>
              <a:rPr lang="en-US" sz="1400" dirty="0"/>
              <a:t/>
            </a:r>
            <a:br>
              <a:rPr lang="en-US" sz="1400" dirty="0"/>
            </a:br>
            <a:r>
              <a:rPr lang="en-US" sz="1400" dirty="0" err="1" smtClean="0"/>
              <a:t>Lazebnik</a:t>
            </a:r>
            <a:r>
              <a:rPr lang="en-US" sz="1400" dirty="0" smtClean="0"/>
              <a:t> </a:t>
            </a:r>
            <a:r>
              <a:rPr lang="en-US" sz="1400" dirty="0"/>
              <a:t>LB, </a:t>
            </a:r>
            <a:r>
              <a:rPr lang="en-US" sz="1400" dirty="0" err="1"/>
              <a:t>Konopliannikov</a:t>
            </a:r>
            <a:r>
              <a:rPr lang="en-US" sz="1400" dirty="0"/>
              <a:t> AG, </a:t>
            </a:r>
            <a:r>
              <a:rPr lang="en-US" sz="1400" dirty="0" err="1"/>
              <a:t>Kniazev</a:t>
            </a:r>
            <a:r>
              <a:rPr lang="en-US" sz="1400" dirty="0"/>
              <a:t> OV, </a:t>
            </a:r>
            <a:r>
              <a:rPr lang="en-US" sz="1400" dirty="0" smtClean="0"/>
              <a:t>et al., </a:t>
            </a:r>
            <a:r>
              <a:rPr lang="en-US" sz="1400" dirty="0" err="1"/>
              <a:t>Ter</a:t>
            </a:r>
            <a:r>
              <a:rPr lang="en-US" sz="1400" dirty="0"/>
              <a:t> </a:t>
            </a:r>
            <a:r>
              <a:rPr lang="en-US" sz="1400" dirty="0" err="1"/>
              <a:t>Arkh</a:t>
            </a:r>
            <a:r>
              <a:rPr lang="en-US" sz="1400" dirty="0"/>
              <a:t>. 2010;82(2):38-43.</a:t>
            </a:r>
          </a:p>
          <a:p>
            <a:pPr marL="119062" indent="0">
              <a:buNone/>
            </a:pPr>
            <a:r>
              <a:rPr lang="en-US" sz="1400" b="1" dirty="0" smtClean="0"/>
              <a:t>AIM</a:t>
            </a:r>
            <a:r>
              <a:rPr lang="en-US" sz="1400" b="1" dirty="0"/>
              <a:t>:</a:t>
            </a:r>
            <a:r>
              <a:rPr lang="en-US" sz="1400" dirty="0"/>
              <a:t/>
            </a:r>
            <a:br>
              <a:rPr lang="en-US" sz="1400" dirty="0"/>
            </a:br>
            <a:r>
              <a:rPr lang="en-US" sz="1400" dirty="0"/>
              <a:t>to determine the whether </a:t>
            </a:r>
            <a:r>
              <a:rPr lang="en-US" sz="1400" dirty="0" err="1"/>
              <a:t>mesenchymal</a:t>
            </a:r>
            <a:r>
              <a:rPr lang="en-US" sz="1400" dirty="0"/>
              <a:t> stem cells (MSC) may be used in the treatment of patients with </a:t>
            </a:r>
            <a:r>
              <a:rPr lang="en-US" sz="1400" dirty="0" err="1"/>
              <a:t>chrOnic</a:t>
            </a:r>
            <a:r>
              <a:rPr lang="en-US" sz="1400" dirty="0"/>
              <a:t> intestinal inflammatory diseases (IID).</a:t>
            </a:r>
          </a:p>
          <a:p>
            <a:pPr marL="119062" indent="0">
              <a:buNone/>
            </a:pPr>
            <a:r>
              <a:rPr lang="en-US" sz="1400" b="1" dirty="0" smtClean="0"/>
              <a:t>RESULTS</a:t>
            </a:r>
            <a:r>
              <a:rPr lang="en-US" sz="1400" b="1" dirty="0"/>
              <a:t>:</a:t>
            </a:r>
          </a:p>
          <a:p>
            <a:pPr marL="119062" indent="0">
              <a:buNone/>
            </a:pPr>
            <a:r>
              <a:rPr lang="en-US" sz="1400" dirty="0"/>
              <a:t>A statistically significant decrease in the indices of the clinical and morphological activities of an inflammatory process was noted in 39 patients with UC and in 11 patients with CD as compared with the </a:t>
            </a:r>
            <a:r>
              <a:rPr lang="en-US" sz="1400" dirty="0" err="1"/>
              <a:t>comporison</a:t>
            </a:r>
            <a:r>
              <a:rPr lang="en-US" sz="1400" dirty="0"/>
              <a:t> groups after MSC transplantation. </a:t>
            </a:r>
            <a:r>
              <a:rPr lang="en-US" sz="1400" dirty="0" err="1"/>
              <a:t>Clinicomorphological</a:t>
            </a:r>
            <a:r>
              <a:rPr lang="en-US" sz="1400" dirty="0"/>
              <a:t> remission occurred in 40 patients. Inclusion of MSC into the treatment program was ineffective in 8 patients with UC and in 2 patients with CD. The use of MSC made it possible to discontinue corticosteroids in 34 of the 50 patients with the hormone-dependent and hormone-resistant forms of UC and CD and to reduce the dose of prednisolone to 5 mg/day in 7 patients, by administering 5-aminosalicylic acid only.</a:t>
            </a:r>
          </a:p>
          <a:p>
            <a:pPr marL="119062" indent="0">
              <a:buNone/>
            </a:pPr>
            <a:r>
              <a:rPr lang="en-US" sz="1400" b="1" dirty="0"/>
              <a:t>CONCLUSION:</a:t>
            </a:r>
          </a:p>
          <a:p>
            <a:pPr marL="119062" indent="0">
              <a:buNone/>
            </a:pPr>
            <a:r>
              <a:rPr lang="en-US" sz="1400" dirty="0"/>
              <a:t>The use of MSC may be appreciated as a new strategic direction of therapy for IID. The intravenously administered stem cells exert a potent </a:t>
            </a:r>
            <a:r>
              <a:rPr lang="en-US" sz="1400" dirty="0" err="1"/>
              <a:t>immunomodulatory</a:t>
            </a:r>
            <a:r>
              <a:rPr lang="en-US" sz="1400" dirty="0"/>
              <a:t> effect, reduce the activity of autoimmune inflammation, and stimulate a reparative process in the intestinal mucosa.</a:t>
            </a:r>
          </a:p>
        </p:txBody>
      </p:sp>
      <p:sp>
        <p:nvSpPr>
          <p:cNvPr id="51203"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extLst>
      <p:ext uri="{BB962C8B-B14F-4D97-AF65-F5344CB8AC3E}">
        <p14:creationId xmlns:p14="http://schemas.microsoft.com/office/powerpoint/2010/main" xmlns="" val="6364871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Neurology Research</a:t>
            </a:r>
            <a:endParaRPr lang="en-US" dirty="0">
              <a:solidFill>
                <a:schemeClr val="accent1">
                  <a:satMod val="150000"/>
                </a:schemeClr>
              </a:solidFill>
            </a:endParaRPr>
          </a:p>
        </p:txBody>
      </p:sp>
      <p:sp>
        <p:nvSpPr>
          <p:cNvPr id="3" name="Content Placeholder 2"/>
          <p:cNvSpPr>
            <a:spLocks noGrp="1"/>
          </p:cNvSpPr>
          <p:nvPr>
            <p:ph idx="1"/>
          </p:nvPr>
        </p:nvSpPr>
        <p:spPr>
          <a:xfrm>
            <a:off x="457200" y="1600200"/>
            <a:ext cx="8229600" cy="4625975"/>
          </a:xfrm>
        </p:spPr>
        <p:txBody>
          <a:bodyPr rtlCol="0">
            <a:noAutofit/>
          </a:bodyPr>
          <a:lstStyle/>
          <a:p>
            <a:pPr marL="119062" indent="0">
              <a:buNone/>
            </a:pPr>
            <a:r>
              <a:rPr lang="en-US" sz="1400" dirty="0" smtClean="0"/>
              <a:t>www.stemcellresearch.org/stemcellreport/scr-2002-spring.htm</a:t>
            </a:r>
          </a:p>
          <a:p>
            <a:pPr marL="119062" indent="0">
              <a:buNone/>
            </a:pPr>
            <a:r>
              <a:rPr lang="en-US" sz="1400" b="1" u="sng" dirty="0"/>
              <a:t>In Humans</a:t>
            </a:r>
          </a:p>
          <a:p>
            <a:pPr marL="119062" indent="0">
              <a:buNone/>
            </a:pPr>
            <a:r>
              <a:rPr lang="en-US" sz="1400" b="1" dirty="0"/>
              <a:t>Treating Parkinson's with Adult Stems Cell and Other Alternatives</a:t>
            </a:r>
          </a:p>
          <a:p>
            <a:pPr marL="119062" indent="0">
              <a:buNone/>
            </a:pPr>
            <a:r>
              <a:rPr lang="en-US" sz="1400" dirty="0"/>
              <a:t>Using adult neural stem cells, Dr. Michel Levesque, at the Cedars-Sinai Medical Center in Los Angeles, reports a total reversal of symptoms in the first Parkinson's patient treated. The patient, a 57-year old former fighter pilot, is still without symptoms three years after the adult neural stem cells were removed from his brain, coaxed into becoming dopamine-producing cells, and then </a:t>
            </a:r>
            <a:r>
              <a:rPr lang="en-US" sz="1400" dirty="0" err="1"/>
              <a:t>reimplanted</a:t>
            </a:r>
            <a:r>
              <a:rPr lang="en-US" sz="1400" dirty="0"/>
              <a:t>. Because the stem cells came from the patient, there was no need for immunosuppression to overcome rejection. "I think transplantation of the patient's own neural stem cells and differentiated dopaminergic neurons is more biologically and physiologically compatible - more efficacious and more elegant," said Levesque. In addition to its use for Parkinson's, the technique is under study for juvenile diabetes, stroke, brain tumors, spinal cord injury, and other conditions</a:t>
            </a:r>
            <a:r>
              <a:rPr lang="en-US" sz="1400" dirty="0" smtClean="0"/>
              <a:t>.</a:t>
            </a:r>
            <a:r>
              <a:rPr lang="en-US" sz="1400" baseline="30000" dirty="0"/>
              <a:t> </a:t>
            </a:r>
            <a:r>
              <a:rPr lang="en-US" sz="1400" baseline="30000" dirty="0" smtClean="0"/>
              <a:t/>
            </a:r>
            <a:br>
              <a:rPr lang="en-US" sz="1400" baseline="30000" dirty="0" smtClean="0"/>
            </a:br>
            <a:r>
              <a:rPr lang="en-US" sz="1000" i="1" dirty="0" smtClean="0"/>
              <a:t>Results presented April 8</a:t>
            </a:r>
            <a:r>
              <a:rPr lang="en-US" sz="1000" i="1" baseline="30000" dirty="0" smtClean="0"/>
              <a:t>th</a:t>
            </a:r>
            <a:r>
              <a:rPr lang="en-US" sz="1000" i="1" dirty="0" smtClean="0"/>
              <a:t>, at the meeting of the American Association of Neurological Surgeons.</a:t>
            </a:r>
            <a:endParaRPr lang="en-US" sz="1000" i="1" dirty="0"/>
          </a:p>
          <a:p>
            <a:pPr marL="119062" indent="0">
              <a:buNone/>
            </a:pPr>
            <a:r>
              <a:rPr lang="en-US" sz="1400" b="1" dirty="0"/>
              <a:t>Retinal Cell Implants Improve Parkinson's</a:t>
            </a:r>
          </a:p>
          <a:p>
            <a:pPr marL="119062" indent="0">
              <a:buNone/>
            </a:pPr>
            <a:r>
              <a:rPr lang="en-US" sz="1400" dirty="0"/>
              <a:t>A team at Emory University School of Medicine has shown that implanting retinal cells into the brains of people with advanced Parkinson's disease can improve motor function by almost half, according to a follow-up study of six patients. The team noted: "We've been following these six participants for over a year, and we've found they've improved, on average, nearly 50 per cent in motor function." The retinal cells used were taken from deceased donors and grown in the lab. The team is not using </a:t>
            </a:r>
            <a:r>
              <a:rPr lang="en-US" sz="1400" dirty="0" err="1"/>
              <a:t>immunosuppressants</a:t>
            </a:r>
            <a:r>
              <a:rPr lang="en-US" sz="1400" dirty="0" smtClean="0"/>
              <a:t>.</a:t>
            </a:r>
            <a:endParaRPr lang="en-US" sz="1400" dirty="0"/>
          </a:p>
          <a:p>
            <a:pPr marL="119062" indent="0">
              <a:buNone/>
            </a:pPr>
            <a:r>
              <a:rPr lang="en-US" sz="1000" i="1" dirty="0"/>
              <a:t>Result presented April 18 at the annual conference of the American Academy of Neurology in Denver and reported in the New Scientist , April 18, 2002. Note: There are no clinical treatments for Parkinson's based on cloning or embryonic stem cells.</a:t>
            </a:r>
          </a:p>
        </p:txBody>
      </p:sp>
      <p:sp>
        <p:nvSpPr>
          <p:cNvPr id="51203"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extLst>
      <p:ext uri="{BB962C8B-B14F-4D97-AF65-F5344CB8AC3E}">
        <p14:creationId xmlns:p14="http://schemas.microsoft.com/office/powerpoint/2010/main" xmlns="" val="15966142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Neurology Research</a:t>
            </a:r>
            <a:endParaRPr lang="en-US" dirty="0">
              <a:solidFill>
                <a:schemeClr val="accent1">
                  <a:satMod val="150000"/>
                </a:schemeClr>
              </a:solidFill>
            </a:endParaRPr>
          </a:p>
        </p:txBody>
      </p:sp>
      <p:sp>
        <p:nvSpPr>
          <p:cNvPr id="3" name="Content Placeholder 2"/>
          <p:cNvSpPr>
            <a:spLocks noGrp="1"/>
          </p:cNvSpPr>
          <p:nvPr>
            <p:ph idx="1"/>
          </p:nvPr>
        </p:nvSpPr>
        <p:spPr>
          <a:xfrm>
            <a:off x="457200" y="1600200"/>
            <a:ext cx="8229600" cy="4625975"/>
          </a:xfrm>
        </p:spPr>
        <p:txBody>
          <a:bodyPr rtlCol="0">
            <a:noAutofit/>
          </a:bodyPr>
          <a:lstStyle/>
          <a:p>
            <a:pPr marL="119062" indent="0">
              <a:buNone/>
            </a:pPr>
            <a:r>
              <a:rPr lang="en-US" sz="1400" b="1" dirty="0" smtClean="0"/>
              <a:t>Stem Cell Therapy Reverses Multiple Sclerosis Damage</a:t>
            </a:r>
            <a:br>
              <a:rPr lang="en-US" sz="1400" b="1" dirty="0" smtClean="0"/>
            </a:br>
            <a:r>
              <a:rPr lang="en-US" sz="1400" b="1" dirty="0" smtClean="0"/>
              <a:t>Julie </a:t>
            </a:r>
            <a:r>
              <a:rPr lang="en-US" sz="1400" b="1" dirty="0" err="1" smtClean="0"/>
              <a:t>Stachowiak</a:t>
            </a:r>
            <a:r>
              <a:rPr lang="en-US" sz="1400" b="1" dirty="0" smtClean="0"/>
              <a:t>, PhD., About.com Guide, Jan 30,2009</a:t>
            </a:r>
            <a:endParaRPr lang="en-US" sz="1400" b="1" dirty="0"/>
          </a:p>
          <a:p>
            <a:pPr marL="119062" indent="0">
              <a:buNone/>
            </a:pPr>
            <a:r>
              <a:rPr lang="en-US" sz="1400" dirty="0" smtClean="0"/>
              <a:t>In </a:t>
            </a:r>
            <a:r>
              <a:rPr lang="en-US" sz="1400" dirty="0"/>
              <a:t>a small (very small) trial, stem cell therapy was found not only to stop the progression of multiple sclerosis, but also to reverse damage. This is the first time research has shown that multiple sclerosis can be reversed, not merely slowed. I am cautiously really, </a:t>
            </a:r>
            <a:r>
              <a:rPr lang="en-US" sz="1400" i="1" dirty="0"/>
              <a:t>really</a:t>
            </a:r>
            <a:r>
              <a:rPr lang="en-US" sz="1400" dirty="0"/>
              <a:t> excited about this. </a:t>
            </a:r>
            <a:br>
              <a:rPr lang="en-US" sz="1400" dirty="0"/>
            </a:br>
            <a:r>
              <a:rPr lang="en-US" sz="1400" dirty="0"/>
              <a:t/>
            </a:r>
            <a:br>
              <a:rPr lang="en-US" sz="1400" dirty="0"/>
            </a:br>
            <a:r>
              <a:rPr lang="en-US" sz="1400" dirty="0"/>
              <a:t>Here are the basics: In the first step of the therapy, physicians take some of the bone marrow stem cells from your body and keep them alive. Then they use chemotherapy to, essentially, wipe out your immune system. After that, they put the bone marrow stem cells back into your body. The new immune system cells produced (by the stem cells) are "naive" and do not see the myelin as an invader, or something to be attacked. Therefore, they no longer attack the myelin and the body (apparently) can then get to work healing any early-stage multiple sclerosis damage.</a:t>
            </a:r>
            <a:br>
              <a:rPr lang="en-US" sz="1400" dirty="0"/>
            </a:br>
            <a:r>
              <a:rPr lang="en-US" sz="1400" dirty="0"/>
              <a:t/>
            </a:r>
            <a:br>
              <a:rPr lang="en-US" sz="1400" dirty="0"/>
            </a:br>
            <a:r>
              <a:rPr lang="en-US" sz="1400" dirty="0"/>
              <a:t>This study was done in 23 patients, all with early stage relapsing-remitting (RRMS) multiple sclerosis (they have tried this before in people with later stage disease and it was not successful). After one procedure, these folks were followed for three years. 17 of them improved by at least one point on the disability scale and none of them got any worse (in terms of disability). There is a larger trial now underway to learn more about the risks and benefits of this treatment (especially the risks and at what stage of multiple sclerosis is the treatment most beneficial).</a:t>
            </a:r>
            <a:endParaRPr lang="en-US" sz="1000" i="1" dirty="0"/>
          </a:p>
        </p:txBody>
      </p:sp>
      <p:sp>
        <p:nvSpPr>
          <p:cNvPr id="51203"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spTree>
    <p:extLst>
      <p:ext uri="{BB962C8B-B14F-4D97-AF65-F5344CB8AC3E}">
        <p14:creationId xmlns:p14="http://schemas.microsoft.com/office/powerpoint/2010/main" xmlns="" val="11118496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Neurology Research</a:t>
            </a:r>
            <a:endParaRPr lang="en-US" dirty="0">
              <a:solidFill>
                <a:schemeClr val="accent1">
                  <a:satMod val="150000"/>
                </a:schemeClr>
              </a:solidFill>
            </a:endParaRPr>
          </a:p>
        </p:txBody>
      </p:sp>
      <p:sp>
        <p:nvSpPr>
          <p:cNvPr id="3" name="Content Placeholder 2"/>
          <p:cNvSpPr>
            <a:spLocks noGrp="1"/>
          </p:cNvSpPr>
          <p:nvPr>
            <p:ph idx="1"/>
          </p:nvPr>
        </p:nvSpPr>
        <p:spPr>
          <a:xfrm>
            <a:off x="457200" y="1600200"/>
            <a:ext cx="8229600" cy="4625975"/>
          </a:xfrm>
        </p:spPr>
        <p:txBody>
          <a:bodyPr rtlCol="0">
            <a:noAutofit/>
          </a:bodyPr>
          <a:lstStyle/>
          <a:p>
            <a:pPr marL="119062" indent="0">
              <a:buNone/>
            </a:pPr>
            <a:r>
              <a:rPr lang="en-US" sz="1600" b="1" dirty="0"/>
              <a:t>Autologous </a:t>
            </a:r>
            <a:r>
              <a:rPr lang="en-US" sz="1600" b="1" dirty="0" err="1"/>
              <a:t>mesenchymal</a:t>
            </a:r>
            <a:r>
              <a:rPr lang="en-US" sz="1600" b="1" dirty="0"/>
              <a:t> stem cells: </a:t>
            </a:r>
            <a:r>
              <a:rPr lang="en-US" sz="1600" b="1" dirty="0" smtClean="0"/>
              <a:t>clinical applications </a:t>
            </a:r>
            <a:r>
              <a:rPr lang="en-US" sz="1600" b="1" dirty="0"/>
              <a:t>in amyotrophic lateral </a:t>
            </a:r>
            <a:r>
              <a:rPr lang="en-US" sz="1600" b="1" dirty="0" smtClean="0"/>
              <a:t>sclerosis</a:t>
            </a:r>
          </a:p>
          <a:p>
            <a:pPr marL="119062" indent="0">
              <a:buNone/>
            </a:pPr>
            <a:r>
              <a:rPr lang="en-US" sz="1400" dirty="0" err="1"/>
              <a:t>Letizia</a:t>
            </a:r>
            <a:r>
              <a:rPr lang="en-US" sz="1400" dirty="0"/>
              <a:t> Mazzini*, Katia </a:t>
            </a:r>
            <a:r>
              <a:rPr lang="en-US" sz="1400" dirty="0" err="1" smtClean="0"/>
              <a:t>Mareschi</a:t>
            </a:r>
            <a:r>
              <a:rPr lang="en-US" sz="1400" dirty="0" smtClean="0"/>
              <a:t>, </a:t>
            </a:r>
            <a:r>
              <a:rPr lang="en-US" sz="1400" dirty="0" err="1" smtClean="0"/>
              <a:t>Ivana</a:t>
            </a:r>
            <a:r>
              <a:rPr lang="en-US" sz="1400" dirty="0" smtClean="0"/>
              <a:t> Ferrero, Elena </a:t>
            </a:r>
            <a:r>
              <a:rPr lang="en-US" sz="1400" dirty="0" err="1" smtClean="0"/>
              <a:t>Vassallo</a:t>
            </a:r>
            <a:r>
              <a:rPr lang="en-US" sz="1400" dirty="0" smtClean="0"/>
              <a:t>, Giuseppe </a:t>
            </a:r>
            <a:r>
              <a:rPr lang="en-US" sz="1400" dirty="0" err="1" smtClean="0"/>
              <a:t>Oliveri</a:t>
            </a:r>
            <a:r>
              <a:rPr lang="en-US" sz="1400" dirty="0" smtClean="0"/>
              <a:t>, et al.</a:t>
            </a:r>
            <a:endParaRPr lang="en-US" sz="1400" dirty="0"/>
          </a:p>
          <a:p>
            <a:pPr marL="119062" indent="0">
              <a:buNone/>
            </a:pPr>
            <a:r>
              <a:rPr lang="en-US" sz="1400" dirty="0" smtClean="0"/>
              <a:t>Department </a:t>
            </a:r>
            <a:r>
              <a:rPr lang="en-US" sz="1400" dirty="0"/>
              <a:t>of Intensive Care, ‘San Giovanni </a:t>
            </a:r>
            <a:r>
              <a:rPr lang="en-US" sz="1400" dirty="0" err="1"/>
              <a:t>Bosco</a:t>
            </a:r>
            <a:r>
              <a:rPr lang="en-US" sz="1400" dirty="0"/>
              <a:t>’ Hospital, Torino, Italy</a:t>
            </a:r>
          </a:p>
          <a:p>
            <a:pPr marL="119062" indent="0">
              <a:buNone/>
            </a:pPr>
            <a:r>
              <a:rPr lang="en-US" sz="1400" b="1" dirty="0"/>
              <a:t>Objectives: </a:t>
            </a:r>
            <a:r>
              <a:rPr lang="en-US" sz="1400" dirty="0"/>
              <a:t>Our study was aimed to evaluate the feasibility and safety of </a:t>
            </a:r>
            <a:r>
              <a:rPr lang="en-US" sz="1400" dirty="0" err="1"/>
              <a:t>intraspinal</a:t>
            </a:r>
            <a:r>
              <a:rPr lang="en-US" sz="1400" dirty="0"/>
              <a:t> cord</a:t>
            </a:r>
          </a:p>
          <a:p>
            <a:pPr marL="119062" indent="0">
              <a:buNone/>
            </a:pPr>
            <a:r>
              <a:rPr lang="en-US" sz="1400" dirty="0"/>
              <a:t>implantation of autologous </a:t>
            </a:r>
            <a:r>
              <a:rPr lang="en-US" sz="1400" dirty="0" err="1"/>
              <a:t>mesenchymal</a:t>
            </a:r>
            <a:r>
              <a:rPr lang="en-US" sz="1400" dirty="0"/>
              <a:t> stem cells (MSCs) in a few well-monitored</a:t>
            </a:r>
          </a:p>
          <a:p>
            <a:pPr marL="119062" indent="0">
              <a:buNone/>
            </a:pPr>
            <a:r>
              <a:rPr lang="en-US" sz="1400" dirty="0"/>
              <a:t>amyotrophic lateral sclerosis (ALS) patients</a:t>
            </a:r>
            <a:r>
              <a:rPr lang="en-US" sz="1400" dirty="0" smtClean="0"/>
              <a:t>.</a:t>
            </a:r>
          </a:p>
          <a:p>
            <a:pPr marL="119062" indent="0">
              <a:buNone/>
            </a:pPr>
            <a:r>
              <a:rPr lang="en-US" sz="1400" b="1" dirty="0" smtClean="0"/>
              <a:t>Methods</a:t>
            </a:r>
            <a:r>
              <a:rPr lang="en-US" sz="1400" b="1" dirty="0"/>
              <a:t>: </a:t>
            </a:r>
            <a:r>
              <a:rPr lang="en-US" sz="1400" dirty="0"/>
              <a:t>Seven patients affected by definite ALS were enrolled in the study and two patients</a:t>
            </a:r>
          </a:p>
          <a:p>
            <a:pPr marL="119062" indent="0">
              <a:buNone/>
            </a:pPr>
            <a:r>
              <a:rPr lang="en-US" sz="1400" dirty="0"/>
              <a:t>were treated for compassionate use and monitored for at least 3 years. Bone marrow was</a:t>
            </a:r>
          </a:p>
          <a:p>
            <a:pPr marL="119062" indent="0">
              <a:buNone/>
            </a:pPr>
            <a:r>
              <a:rPr lang="en-US" sz="1400" dirty="0"/>
              <a:t>collected from the posterior iliac crest according to the standard procedure and MSCs were</a:t>
            </a:r>
          </a:p>
          <a:p>
            <a:pPr marL="119062" indent="0">
              <a:buNone/>
            </a:pPr>
            <a:r>
              <a:rPr lang="en-US" sz="1400" dirty="0"/>
              <a:t>expanded ex vivo according to </a:t>
            </a:r>
            <a:r>
              <a:rPr lang="en-US" sz="1400" dirty="0" err="1"/>
              <a:t>Pittenger’s</a:t>
            </a:r>
            <a:r>
              <a:rPr lang="en-US" sz="1400" dirty="0"/>
              <a:t> protocol. The cells were suspended in 2 ml</a:t>
            </a:r>
          </a:p>
          <a:p>
            <a:pPr marL="119062" indent="0">
              <a:buNone/>
            </a:pPr>
            <a:r>
              <a:rPr lang="en-US" sz="1400" dirty="0"/>
              <a:t>autologous cerebrospinal fluid and transplanted into the spinal cord by a micrometric pump</a:t>
            </a:r>
          </a:p>
          <a:p>
            <a:pPr marL="119062" indent="0">
              <a:buNone/>
            </a:pPr>
            <a:r>
              <a:rPr lang="en-US" sz="1400" dirty="0"/>
              <a:t>injector</a:t>
            </a:r>
            <a:r>
              <a:rPr lang="en-US" sz="1400" dirty="0" smtClean="0"/>
              <a:t>.</a:t>
            </a:r>
          </a:p>
          <a:p>
            <a:pPr marL="119062" indent="0">
              <a:buNone/>
            </a:pPr>
            <a:r>
              <a:rPr lang="en-US" sz="1400" b="1" dirty="0" smtClean="0"/>
              <a:t>Results</a:t>
            </a:r>
            <a:r>
              <a:rPr lang="en-US" sz="1400" b="1" dirty="0"/>
              <a:t>: </a:t>
            </a:r>
            <a:r>
              <a:rPr lang="en-US" sz="1400" dirty="0"/>
              <a:t>The in vitro expanded MSCs did not show any bacterial o fungal contamination,</a:t>
            </a:r>
          </a:p>
          <a:p>
            <a:pPr marL="119062" indent="0">
              <a:buNone/>
            </a:pPr>
            <a:r>
              <a:rPr lang="en-US" sz="1400" dirty="0" err="1"/>
              <a:t>hemopoietic</a:t>
            </a:r>
            <a:r>
              <a:rPr lang="en-US" sz="1400" dirty="0"/>
              <a:t> cell contamination, </a:t>
            </a:r>
            <a:r>
              <a:rPr lang="en-US" sz="1400" dirty="0" err="1"/>
              <a:t>chromosomic</a:t>
            </a:r>
            <a:r>
              <a:rPr lang="en-US" sz="1400" dirty="0"/>
              <a:t> alterations and early cellular senescence. No</a:t>
            </a:r>
          </a:p>
          <a:p>
            <a:pPr marL="119062" indent="0">
              <a:buNone/>
            </a:pPr>
            <a:r>
              <a:rPr lang="en-US" sz="1400" dirty="0"/>
              <a:t>patient manifested major adverse events such as respiratory failure or death. Minor adverse</a:t>
            </a:r>
          </a:p>
          <a:p>
            <a:pPr marL="119062" indent="0">
              <a:buNone/>
            </a:pPr>
            <a:r>
              <a:rPr lang="en-US" sz="1400" dirty="0"/>
              <a:t>events were intercostal pain irradiation and leg sensory </a:t>
            </a:r>
            <a:r>
              <a:rPr lang="en-US" sz="1400" dirty="0" err="1"/>
              <a:t>dysesthesia</a:t>
            </a:r>
            <a:r>
              <a:rPr lang="en-US" sz="1400" dirty="0"/>
              <a:t>, both reversible after a mean</a:t>
            </a:r>
          </a:p>
          <a:p>
            <a:pPr marL="119062" indent="0">
              <a:buNone/>
            </a:pPr>
            <a:r>
              <a:rPr lang="en-US" sz="1400" dirty="0"/>
              <a:t>period of 6 weeks. No modification of the spinal cord volume or other signs of abnormal cell</a:t>
            </a:r>
          </a:p>
          <a:p>
            <a:pPr marL="119062" indent="0">
              <a:buNone/>
            </a:pPr>
            <a:r>
              <a:rPr lang="en-US" sz="1400" dirty="0"/>
              <a:t>proliferation were observed. A significant slowing down of the linear decline of the forced vital</a:t>
            </a:r>
          </a:p>
          <a:p>
            <a:pPr marL="119062" indent="0">
              <a:buNone/>
            </a:pPr>
            <a:r>
              <a:rPr lang="en-US" sz="1400" dirty="0"/>
              <a:t>capacity was evident in four patients 36 months after MSCs transplantation.</a:t>
            </a:r>
          </a:p>
          <a:p>
            <a:pPr marL="119062" indent="0">
              <a:buNone/>
            </a:pPr>
            <a:r>
              <a:rPr lang="en-US" sz="1400" b="1" dirty="0"/>
              <a:t>Conclusions: </a:t>
            </a:r>
            <a:r>
              <a:rPr lang="en-US" sz="1400" dirty="0"/>
              <a:t>Our results demonstrate that direct injection of autologous expanded MSCs into the</a:t>
            </a:r>
          </a:p>
          <a:p>
            <a:pPr marL="119062" indent="0">
              <a:buNone/>
            </a:pPr>
            <a:r>
              <a:rPr lang="en-US" sz="1400" dirty="0"/>
              <a:t>spinal cord of ALS patients is safe, with no significant acute or late toxicity, and well tolerated.</a:t>
            </a:r>
          </a:p>
          <a:p>
            <a:pPr marL="119062" indent="0">
              <a:buNone/>
            </a:pPr>
            <a:r>
              <a:rPr lang="en-US" sz="1400" dirty="0"/>
              <a:t>The clinical results seem to be encouraging. [</a:t>
            </a:r>
            <a:r>
              <a:rPr lang="en-US" sz="1400" dirty="0" err="1"/>
              <a:t>Neurol</a:t>
            </a:r>
            <a:r>
              <a:rPr lang="en-US" sz="1400" dirty="0"/>
              <a:t> Res 2006; 28: 523–526]</a:t>
            </a:r>
          </a:p>
        </p:txBody>
      </p:sp>
      <p:sp>
        <p:nvSpPr>
          <p:cNvPr id="51203"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dirty="0"/>
              <a:t>www.patientsmedical.com</a:t>
            </a:r>
          </a:p>
        </p:txBody>
      </p:sp>
    </p:spTree>
    <p:extLst>
      <p:ext uri="{BB962C8B-B14F-4D97-AF65-F5344CB8AC3E}">
        <p14:creationId xmlns:p14="http://schemas.microsoft.com/office/powerpoint/2010/main" xmlns="" val="10139846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Nephrology Research</a:t>
            </a:r>
            <a:endParaRPr lang="en-US" dirty="0">
              <a:solidFill>
                <a:schemeClr val="accent1">
                  <a:satMod val="150000"/>
                </a:schemeClr>
              </a:solidFill>
            </a:endParaRPr>
          </a:p>
        </p:txBody>
      </p:sp>
      <p:sp>
        <p:nvSpPr>
          <p:cNvPr id="3" name="Content Placeholder 2"/>
          <p:cNvSpPr>
            <a:spLocks noGrp="1"/>
          </p:cNvSpPr>
          <p:nvPr>
            <p:ph idx="1"/>
          </p:nvPr>
        </p:nvSpPr>
        <p:spPr>
          <a:xfrm>
            <a:off x="457200" y="1600200"/>
            <a:ext cx="8229600" cy="4625975"/>
          </a:xfrm>
        </p:spPr>
        <p:txBody>
          <a:bodyPr rtlCol="0">
            <a:noAutofit/>
          </a:bodyPr>
          <a:lstStyle/>
          <a:p>
            <a:pPr marL="119062" indent="0">
              <a:buNone/>
            </a:pPr>
            <a:r>
              <a:rPr lang="en-US" sz="1400" b="1" dirty="0" err="1"/>
              <a:t>Mesenchymal</a:t>
            </a:r>
            <a:r>
              <a:rPr lang="en-US" sz="1400" b="1" dirty="0"/>
              <a:t> stem cells are a rescue approach for recovery of deteriorating kidney function.</a:t>
            </a:r>
          </a:p>
          <a:p>
            <a:pPr marL="119062" indent="0">
              <a:buNone/>
            </a:pPr>
            <a:r>
              <a:rPr lang="en-US" sz="1400" dirty="0"/>
              <a:t>El-</a:t>
            </a:r>
            <a:r>
              <a:rPr lang="en-US" sz="1400" dirty="0" err="1"/>
              <a:t>Ansary</a:t>
            </a:r>
            <a:r>
              <a:rPr lang="en-US" sz="1400" dirty="0"/>
              <a:t> M, Saadi G, </a:t>
            </a:r>
            <a:r>
              <a:rPr lang="en-US" sz="1400" dirty="0" err="1"/>
              <a:t>Abd</a:t>
            </a:r>
            <a:r>
              <a:rPr lang="en-US" sz="1400" dirty="0"/>
              <a:t> El-Hamid S.</a:t>
            </a:r>
          </a:p>
          <a:p>
            <a:pPr marL="119062" indent="0">
              <a:buNone/>
            </a:pPr>
            <a:r>
              <a:rPr lang="en-US" sz="1400" b="1" dirty="0"/>
              <a:t>Source</a:t>
            </a:r>
          </a:p>
          <a:p>
            <a:pPr marL="119062" indent="0">
              <a:buNone/>
            </a:pPr>
            <a:r>
              <a:rPr lang="en-US" sz="1400" dirty="0"/>
              <a:t>Department of Clinical Pathology, </a:t>
            </a:r>
            <a:r>
              <a:rPr lang="en-US" sz="1400" dirty="0" err="1"/>
              <a:t>Kasr</a:t>
            </a:r>
            <a:r>
              <a:rPr lang="en-US" sz="1400" dirty="0"/>
              <a:t> El-</a:t>
            </a:r>
            <a:r>
              <a:rPr lang="en-US" sz="1400" dirty="0" err="1"/>
              <a:t>Aini</a:t>
            </a:r>
            <a:r>
              <a:rPr lang="en-US" sz="1400" dirty="0"/>
              <a:t>, Cairo University, Cairo, Egypt Department of Internal medicine &amp; Nephrology, </a:t>
            </a:r>
            <a:r>
              <a:rPr lang="en-US" sz="1400" dirty="0" err="1"/>
              <a:t>Kasr</a:t>
            </a:r>
            <a:r>
              <a:rPr lang="en-US" sz="1400" dirty="0"/>
              <a:t> El-</a:t>
            </a:r>
            <a:r>
              <a:rPr lang="en-US" sz="1400" dirty="0" err="1"/>
              <a:t>Aini</a:t>
            </a:r>
            <a:r>
              <a:rPr lang="en-US" sz="1400" dirty="0"/>
              <a:t>, Cairo University, Cairo, Egypt.</a:t>
            </a:r>
          </a:p>
          <a:p>
            <a:pPr marL="119062" indent="0">
              <a:buNone/>
            </a:pPr>
            <a:r>
              <a:rPr lang="en-US" sz="1400" b="1" dirty="0"/>
              <a:t>Abstract</a:t>
            </a:r>
          </a:p>
          <a:p>
            <a:pPr marL="119062" indent="0">
              <a:buNone/>
            </a:pPr>
            <a:r>
              <a:rPr lang="en-US" sz="1400" dirty="0" err="1" smtClean="0"/>
              <a:t>Mesenchymal</a:t>
            </a:r>
            <a:r>
              <a:rPr lang="en-US" sz="1400" dirty="0" smtClean="0"/>
              <a:t> </a:t>
            </a:r>
            <a:r>
              <a:rPr lang="en-US" sz="1400" dirty="0"/>
              <a:t>stem cells may provide a new therapeutic tool for the treatment of chronic kidney disease by rescuing deteriorating kidney function. ABSTRACT: Background: Stem cell (SC) therapy for chronic kidney disease (CKD) is urgently needed. The use of </a:t>
            </a:r>
            <a:r>
              <a:rPr lang="en-US" sz="1400" dirty="0" err="1"/>
              <a:t>mesenchymal</a:t>
            </a:r>
            <a:r>
              <a:rPr lang="en-US" sz="1400" dirty="0"/>
              <a:t> stem cells (MSCs) is a possible new therapeutic modality. Our work aimed to isolate human MSCs from adult BM to improve kidney functions in CKD patients. Methods: In our study 30 patients with impaired kidney function were included, their ages ranged from 22 to 68 years. They included 10 inactive glomerulonephritis patients due to systemic lupus </a:t>
            </a:r>
            <a:r>
              <a:rPr lang="en-US" sz="1400" dirty="0" err="1"/>
              <a:t>erythromatosus</a:t>
            </a:r>
            <a:r>
              <a:rPr lang="en-US" sz="1400" dirty="0"/>
              <a:t> (SLE) (group I), 10 renal transplantation cases (group II) and 10 patients of other etiologies as control group. Fifty ml of BM was aspirated from the iliac bone, for separation of MSCs. Results: There was a highly statistically significant difference between both CD271 and CD29 before and after culture with increase of both markers at end of culture, P &lt; 0.01. Finally 50-70 million MSCs in 10 ml saline (0.7-1×10(6 ) MSCs/Kg body weight) were infused intravenously in 2 divided doses 1 week apart. There was a highly statistically significant difference between each of serum </a:t>
            </a:r>
            <a:r>
              <a:rPr lang="en-US" sz="1400" dirty="0" err="1"/>
              <a:t>creatinine</a:t>
            </a:r>
            <a:r>
              <a:rPr lang="en-US" sz="1400" dirty="0"/>
              <a:t> and </a:t>
            </a:r>
            <a:r>
              <a:rPr lang="en-US" sz="1400" dirty="0" err="1"/>
              <a:t>creatinine</a:t>
            </a:r>
            <a:r>
              <a:rPr lang="en-US" sz="1400" dirty="0"/>
              <a:t> clearance levels before and after MSCs injection at 1, 3 and 6 m post infusion period with SLE cases showed a greater decline of their serum </a:t>
            </a:r>
            <a:r>
              <a:rPr lang="en-US" sz="1400" dirty="0" err="1"/>
              <a:t>creatinine</a:t>
            </a:r>
            <a:r>
              <a:rPr lang="en-US" sz="1400" dirty="0"/>
              <a:t> and elevation of mean </a:t>
            </a:r>
            <a:r>
              <a:rPr lang="en-US" sz="1400" dirty="0" err="1"/>
              <a:t>creatinine</a:t>
            </a:r>
            <a:r>
              <a:rPr lang="en-US" sz="1400" dirty="0"/>
              <a:t> clearance levels after injection than transplantation and control groups, P&lt;0.05. Conclusion: MSCs therapy is a potential therapeutic modality for early phases of CKD. </a:t>
            </a:r>
          </a:p>
        </p:txBody>
      </p:sp>
      <p:sp>
        <p:nvSpPr>
          <p:cNvPr id="51203"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dirty="0"/>
              <a:t>www.patientsmedical.com</a:t>
            </a:r>
          </a:p>
        </p:txBody>
      </p:sp>
    </p:spTree>
    <p:extLst>
      <p:ext uri="{BB962C8B-B14F-4D97-AF65-F5344CB8AC3E}">
        <p14:creationId xmlns:p14="http://schemas.microsoft.com/office/powerpoint/2010/main" xmlns="" val="274409498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Endocrinology Research</a:t>
            </a:r>
            <a:endParaRPr lang="en-US" dirty="0">
              <a:solidFill>
                <a:schemeClr val="accent1">
                  <a:satMod val="150000"/>
                </a:schemeClr>
              </a:solidFill>
            </a:endParaRPr>
          </a:p>
        </p:txBody>
      </p:sp>
      <p:sp>
        <p:nvSpPr>
          <p:cNvPr id="3" name="Content Placeholder 2"/>
          <p:cNvSpPr>
            <a:spLocks noGrp="1"/>
          </p:cNvSpPr>
          <p:nvPr>
            <p:ph idx="1"/>
          </p:nvPr>
        </p:nvSpPr>
        <p:spPr>
          <a:xfrm>
            <a:off x="457200" y="1676400"/>
            <a:ext cx="8229600" cy="4625975"/>
          </a:xfrm>
        </p:spPr>
        <p:txBody>
          <a:bodyPr rtlCol="0">
            <a:noAutofit/>
          </a:bodyPr>
          <a:lstStyle/>
          <a:p>
            <a:pPr marL="119062" indent="0">
              <a:buNone/>
            </a:pPr>
            <a:r>
              <a:rPr lang="en-US" sz="1800" b="1" dirty="0"/>
              <a:t>Autologous </a:t>
            </a:r>
            <a:r>
              <a:rPr lang="en-US" sz="1800" b="1" dirty="0" err="1"/>
              <a:t>Nonmyeloablative</a:t>
            </a:r>
            <a:r>
              <a:rPr lang="en-US" sz="1800" b="1" dirty="0"/>
              <a:t> Hematopoietic Stem Cell Transplantation in Newly Diagnosed Type 1 Diabetes </a:t>
            </a:r>
            <a:r>
              <a:rPr lang="en-US" sz="1800" b="1" dirty="0" smtClean="0"/>
              <a:t>Mellitus</a:t>
            </a:r>
          </a:p>
          <a:p>
            <a:pPr marL="119062" indent="0">
              <a:buNone/>
            </a:pPr>
            <a:r>
              <a:rPr lang="it-IT" sz="1600" dirty="0" smtClean="0"/>
              <a:t>Júlio </a:t>
            </a:r>
            <a:r>
              <a:rPr lang="it-IT" sz="1600" dirty="0"/>
              <a:t>C. Voltarelli, MD, PhD; Carlos E. B. Couri, MD, PhD</a:t>
            </a:r>
            <a:r>
              <a:rPr lang="it-IT" sz="1600" dirty="0" smtClean="0"/>
              <a:t>; et al.</a:t>
            </a:r>
          </a:p>
          <a:p>
            <a:pPr marL="119062" indent="0">
              <a:buNone/>
            </a:pPr>
            <a:r>
              <a:rPr lang="en-US" sz="1600" b="1" dirty="0" smtClean="0"/>
              <a:t>Results</a:t>
            </a:r>
            <a:r>
              <a:rPr lang="en-US" sz="1600" dirty="0"/>
              <a:t>  During a 7- to 36-month follow-up (mean 18.8), 14 patients became insulin-free (1 for 35 months, 4 for at least 21 months, 7 for at least 6 months; and 2 with late response were insulin-free for 1 and 5 months, respectively). Among those, 1 patient resumed insulin use 1 year after AHST. At 6 months after AHST, mean total area under the C-peptide response curve was significantly greater than the pretreatment values, and at 12 and 24 months it did not change. Anti–glutamic acid decarboxylase antibody levels decreased after 6 months and stabilized at 12 and 24 months. Serum levels of hemoglobin A</a:t>
            </a:r>
            <a:r>
              <a:rPr lang="en-US" sz="1600" baseline="-25000" dirty="0"/>
              <a:t>1c</a:t>
            </a:r>
            <a:r>
              <a:rPr lang="en-US" sz="1600" dirty="0"/>
              <a:t> were maintained at less than 7% in 13 of 14 patients. The only acute severe adverse effect was culture-negative bilateral pneumonia in 1 patient and late endocrine dysfunction (hypothyroidism or </a:t>
            </a:r>
            <a:r>
              <a:rPr lang="en-US" sz="1600" dirty="0" err="1"/>
              <a:t>hypogonadism</a:t>
            </a:r>
            <a:r>
              <a:rPr lang="en-US" sz="1600" dirty="0"/>
              <a:t>) in 2 others. There was no mortality.</a:t>
            </a:r>
          </a:p>
          <a:p>
            <a:pPr marL="119062" indent="0">
              <a:buNone/>
            </a:pPr>
            <a:r>
              <a:rPr lang="en-US" sz="1600" b="1" dirty="0"/>
              <a:t>Conclusions</a:t>
            </a:r>
            <a:r>
              <a:rPr lang="en-US" sz="1600" dirty="0"/>
              <a:t>  High-dose immunosuppression and AHST were performed with acceptable toxicity in a small number of patients with newly diagnosed type 1 DM. With AHST, beta cell function was increased in all but 1 patient and induced prolonged insulin independence in the majority of the patients.</a:t>
            </a:r>
          </a:p>
          <a:p>
            <a:pPr marL="119062" indent="0">
              <a:buNone/>
            </a:pPr>
            <a:endParaRPr lang="en-US" sz="1600" b="1" dirty="0"/>
          </a:p>
        </p:txBody>
      </p:sp>
      <p:sp>
        <p:nvSpPr>
          <p:cNvPr id="51203"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dirty="0"/>
              <a:t>www.patientsmedical.com</a:t>
            </a:r>
          </a:p>
        </p:txBody>
      </p:sp>
    </p:spTree>
    <p:extLst>
      <p:ext uri="{BB962C8B-B14F-4D97-AF65-F5344CB8AC3E}">
        <p14:creationId xmlns:p14="http://schemas.microsoft.com/office/powerpoint/2010/main" xmlns="" val="421807350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Ophthalmology Research</a:t>
            </a:r>
            <a:endParaRPr lang="en-US" dirty="0">
              <a:solidFill>
                <a:schemeClr val="accent1">
                  <a:satMod val="150000"/>
                </a:schemeClr>
              </a:solidFill>
            </a:endParaRPr>
          </a:p>
        </p:txBody>
      </p:sp>
      <p:sp>
        <p:nvSpPr>
          <p:cNvPr id="3" name="Content Placeholder 2"/>
          <p:cNvSpPr>
            <a:spLocks noGrp="1"/>
          </p:cNvSpPr>
          <p:nvPr>
            <p:ph idx="1"/>
          </p:nvPr>
        </p:nvSpPr>
        <p:spPr>
          <a:xfrm>
            <a:off x="457200" y="1676400"/>
            <a:ext cx="8229600" cy="4625975"/>
          </a:xfrm>
        </p:spPr>
        <p:txBody>
          <a:bodyPr rtlCol="0">
            <a:noAutofit/>
          </a:bodyPr>
          <a:lstStyle/>
          <a:p>
            <a:pPr marL="119062" indent="0">
              <a:buNone/>
            </a:pPr>
            <a:r>
              <a:rPr lang="en-US" sz="2000" b="1" dirty="0"/>
              <a:t>First stem cell treatment in humans improves sight in the blind</a:t>
            </a:r>
          </a:p>
          <a:p>
            <a:pPr marL="119062" indent="0">
              <a:buNone/>
            </a:pPr>
            <a:r>
              <a:rPr lang="en-US" sz="1400" dirty="0"/>
              <a:t>A new but tiny study, the first of embryonic stem cell treatment in humans, shows that they may hold promise for the treatment of eye diseases such as macular degeneration, a leading cause of blindness in the elderly</a:t>
            </a:r>
            <a:r>
              <a:rPr lang="en-US" sz="1400" dirty="0" smtClean="0"/>
              <a:t>.</a:t>
            </a:r>
          </a:p>
          <a:p>
            <a:pPr marL="119062" indent="0">
              <a:buNone/>
            </a:pPr>
            <a:endParaRPr lang="en-US" sz="1400" dirty="0"/>
          </a:p>
          <a:p>
            <a:pPr marL="119062" indent="0">
              <a:buNone/>
            </a:pPr>
            <a:r>
              <a:rPr lang="en-US" sz="1400" b="1" dirty="0"/>
              <a:t>The experiment</a:t>
            </a:r>
          </a:p>
          <a:p>
            <a:pPr marL="119062" indent="0">
              <a:buNone/>
            </a:pPr>
            <a:r>
              <a:rPr lang="en-US" sz="1400" dirty="0"/>
              <a:t>Two legally blind women — one suffering from macular degeneration, the other from </a:t>
            </a:r>
            <a:r>
              <a:rPr lang="en-US" sz="1400" dirty="0" err="1"/>
              <a:t>Stargardt’s</a:t>
            </a:r>
            <a:r>
              <a:rPr lang="en-US" sz="1400" dirty="0"/>
              <a:t> macular dystrophy, which can occur in middle age — each received an implantation of 50,000 stem cells under the retina of one eye last July. They also received drugs to suppress their immune systems to keep the cells from being rejected</a:t>
            </a:r>
            <a:r>
              <a:rPr lang="en-US" sz="1400" dirty="0" smtClean="0"/>
              <a:t>.</a:t>
            </a:r>
          </a:p>
          <a:p>
            <a:pPr marL="119062" indent="0">
              <a:buNone/>
            </a:pPr>
            <a:endParaRPr lang="en-US" sz="1400" dirty="0"/>
          </a:p>
          <a:p>
            <a:pPr marL="119062" indent="0">
              <a:buNone/>
            </a:pPr>
            <a:r>
              <a:rPr lang="en-US" sz="1400" dirty="0"/>
              <a:t>Both patients reported improvements in sight. According to the New York Times,</a:t>
            </a:r>
          </a:p>
          <a:p>
            <a:pPr marL="119062" indent="0">
              <a:buNone/>
            </a:pPr>
            <a:r>
              <a:rPr lang="en-US" sz="1400" dirty="0"/>
              <a:t>One said she could see colors better and was able to thread a needle and sew on a button for the first time in years. The other said she was able to navigate a shopping mall by herself</a:t>
            </a:r>
            <a:r>
              <a:rPr lang="en-US" sz="1400" dirty="0" smtClean="0"/>
              <a:t>.</a:t>
            </a:r>
          </a:p>
          <a:p>
            <a:pPr marL="119062" indent="0">
              <a:buNone/>
            </a:pPr>
            <a:endParaRPr lang="en-US" sz="1400" dirty="0"/>
          </a:p>
          <a:p>
            <a:pPr marL="119062" indent="0">
              <a:buNone/>
            </a:pPr>
            <a:r>
              <a:rPr lang="en-US" sz="1400" dirty="0"/>
              <a:t>One of them was also able to several letters on an eye chart when she had previously been able to read none.</a:t>
            </a:r>
          </a:p>
          <a:p>
            <a:pPr marL="119062" indent="0">
              <a:buNone/>
            </a:pPr>
            <a:r>
              <a:rPr lang="en-US" sz="1400" dirty="0"/>
              <a:t>The experiment so far appears to have had no adverse side effects. One fear of stem cell treatments was that the cells could form tumors if they escaped into the body</a:t>
            </a:r>
            <a:r>
              <a:rPr lang="en-US" sz="1400" dirty="0" smtClean="0"/>
              <a:t>.</a:t>
            </a:r>
          </a:p>
          <a:p>
            <a:pPr marL="119062" indent="0">
              <a:buNone/>
            </a:pPr>
            <a:endParaRPr lang="en-US" sz="1400" dirty="0"/>
          </a:p>
          <a:p>
            <a:pPr marL="119062" indent="0">
              <a:buNone/>
            </a:pPr>
            <a:r>
              <a:rPr lang="en-US" sz="1400" dirty="0"/>
              <a:t>Dr. Steven D. Schwartz, a retina specialist at the University of California, Los Angeles, conducted the experiment using technology developed by Advanced Cell Technology; the results were published online in the journal The </a:t>
            </a:r>
            <a:r>
              <a:rPr lang="en-US" sz="1400" dirty="0" smtClean="0"/>
              <a:t>Lancet.</a:t>
            </a:r>
            <a:endParaRPr lang="en-US" sz="1400" dirty="0"/>
          </a:p>
          <a:p>
            <a:pPr marL="119062" indent="0">
              <a:buNone/>
            </a:pPr>
            <a:endParaRPr lang="en-US" sz="1600" b="1" dirty="0"/>
          </a:p>
        </p:txBody>
      </p:sp>
      <p:sp>
        <p:nvSpPr>
          <p:cNvPr id="51203"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dirty="0"/>
              <a:t>www.patientsmedical.com</a:t>
            </a:r>
          </a:p>
        </p:txBody>
      </p:sp>
    </p:spTree>
    <p:extLst>
      <p:ext uri="{BB962C8B-B14F-4D97-AF65-F5344CB8AC3E}">
        <p14:creationId xmlns:p14="http://schemas.microsoft.com/office/powerpoint/2010/main" xmlns="" val="1182053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Patients Medical</a:t>
            </a:r>
            <a:endParaRPr lang="en-US" dirty="0">
              <a:solidFill>
                <a:schemeClr val="accent1">
                  <a:satMod val="150000"/>
                </a:schemeClr>
              </a:solidFill>
            </a:endParaRPr>
          </a:p>
        </p:txBody>
      </p:sp>
      <p:sp>
        <p:nvSpPr>
          <p:cNvPr id="21506" name="Content Placeholder 2"/>
          <p:cNvSpPr>
            <a:spLocks noGrp="1"/>
          </p:cNvSpPr>
          <p:nvPr>
            <p:ph idx="1"/>
          </p:nvPr>
        </p:nvSpPr>
        <p:spPr>
          <a:xfrm>
            <a:off x="457200" y="1851025"/>
            <a:ext cx="8229600" cy="4625975"/>
          </a:xfrm>
        </p:spPr>
        <p:txBody>
          <a:bodyPr/>
          <a:lstStyle/>
          <a:p>
            <a:pPr algn="ctr">
              <a:buFont typeface="Wingdings 2" pitchFamily="18" charset="2"/>
              <a:buNone/>
            </a:pPr>
            <a:r>
              <a:rPr lang="en-US" smtClean="0"/>
              <a:t>Founder, Dr. Warren Levin</a:t>
            </a:r>
            <a:br>
              <a:rPr lang="en-US" smtClean="0"/>
            </a:br>
            <a:r>
              <a:rPr lang="en-US" smtClean="0"/>
              <a:t>began practicing his ground-breaking holistic protocols in 1974.</a:t>
            </a:r>
          </a:p>
        </p:txBody>
      </p:sp>
      <p:sp>
        <p:nvSpPr>
          <p:cNvPr id="21507" name="Footer Placeholder 5"/>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21508" name="Picture 6" descr="immortal life.jpg"/>
          <p:cNvPicPr>
            <a:picLocks noChangeAspect="1"/>
          </p:cNvPicPr>
          <p:nvPr/>
        </p:nvPicPr>
        <p:blipFill>
          <a:blip r:embed="rId2" cstate="print"/>
          <a:srcRect/>
          <a:stretch>
            <a:fillRect/>
          </a:stretch>
        </p:blipFill>
        <p:spPr bwMode="auto">
          <a:xfrm>
            <a:off x="3729038" y="3810000"/>
            <a:ext cx="1685925" cy="1687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Ophthalmology Research</a:t>
            </a:r>
            <a:endParaRPr lang="en-US" dirty="0">
              <a:solidFill>
                <a:schemeClr val="accent1">
                  <a:satMod val="150000"/>
                </a:schemeClr>
              </a:solidFill>
            </a:endParaRPr>
          </a:p>
        </p:txBody>
      </p:sp>
      <p:sp>
        <p:nvSpPr>
          <p:cNvPr id="3" name="Content Placeholder 2"/>
          <p:cNvSpPr>
            <a:spLocks noGrp="1"/>
          </p:cNvSpPr>
          <p:nvPr>
            <p:ph idx="1"/>
          </p:nvPr>
        </p:nvSpPr>
        <p:spPr>
          <a:xfrm>
            <a:off x="457200" y="1676400"/>
            <a:ext cx="8229600" cy="4625975"/>
          </a:xfrm>
        </p:spPr>
        <p:txBody>
          <a:bodyPr rtlCol="0">
            <a:noAutofit/>
          </a:bodyPr>
          <a:lstStyle/>
          <a:p>
            <a:pPr marL="119062" indent="0">
              <a:buNone/>
            </a:pPr>
            <a:r>
              <a:rPr lang="en-US" sz="2000" b="1" dirty="0"/>
              <a:t>First stem cell treatment in humans improves sight in the blind</a:t>
            </a:r>
          </a:p>
          <a:p>
            <a:pPr marL="119062" indent="0">
              <a:buNone/>
            </a:pPr>
            <a:r>
              <a:rPr lang="en-US" sz="1400" dirty="0"/>
              <a:t>A new but tiny study, the first of embryonic stem cell treatment in humans, shows that they may hold promise for the treatment of eye diseases such as macular degeneration, a leading cause of blindness in the elderly</a:t>
            </a:r>
            <a:r>
              <a:rPr lang="en-US" sz="1400" dirty="0" smtClean="0"/>
              <a:t>.</a:t>
            </a:r>
          </a:p>
          <a:p>
            <a:pPr marL="119062" indent="0">
              <a:buNone/>
            </a:pPr>
            <a:endParaRPr lang="en-US" sz="1400" dirty="0"/>
          </a:p>
          <a:p>
            <a:pPr marL="119062" indent="0">
              <a:buNone/>
            </a:pPr>
            <a:r>
              <a:rPr lang="en-US" sz="1400" b="1" dirty="0"/>
              <a:t>The experiment</a:t>
            </a:r>
          </a:p>
          <a:p>
            <a:pPr marL="119062" indent="0">
              <a:buNone/>
            </a:pPr>
            <a:r>
              <a:rPr lang="en-US" sz="1400" dirty="0"/>
              <a:t>Two legally blind women — one suffering from macular degeneration, the other from </a:t>
            </a:r>
            <a:r>
              <a:rPr lang="en-US" sz="1400" dirty="0" err="1"/>
              <a:t>Stargardt’s</a:t>
            </a:r>
            <a:r>
              <a:rPr lang="en-US" sz="1400" dirty="0"/>
              <a:t> macular dystrophy, which can occur in middle age — each received an implantation of 50,000 stem cells under the retina of one eye last July. They also received drugs to suppress their immune systems to keep the cells from being rejected</a:t>
            </a:r>
            <a:r>
              <a:rPr lang="en-US" sz="1400" dirty="0" smtClean="0"/>
              <a:t>.</a:t>
            </a:r>
          </a:p>
          <a:p>
            <a:pPr marL="119062" indent="0">
              <a:buNone/>
            </a:pPr>
            <a:endParaRPr lang="en-US" sz="1400" dirty="0"/>
          </a:p>
          <a:p>
            <a:pPr marL="119062" indent="0">
              <a:buNone/>
            </a:pPr>
            <a:r>
              <a:rPr lang="en-US" sz="1400" dirty="0"/>
              <a:t>Both patients reported improvements in sight. According to the New York Times,</a:t>
            </a:r>
          </a:p>
          <a:p>
            <a:pPr marL="119062" indent="0">
              <a:buNone/>
            </a:pPr>
            <a:r>
              <a:rPr lang="en-US" sz="1400" dirty="0"/>
              <a:t>One said she could see colors better and was able to thread a needle and sew on a button for the first time in years. The other said she was able to navigate a shopping mall by herself</a:t>
            </a:r>
            <a:r>
              <a:rPr lang="en-US" sz="1400" dirty="0" smtClean="0"/>
              <a:t>.</a:t>
            </a:r>
          </a:p>
          <a:p>
            <a:pPr marL="119062" indent="0">
              <a:buNone/>
            </a:pPr>
            <a:endParaRPr lang="en-US" sz="1400" dirty="0"/>
          </a:p>
          <a:p>
            <a:pPr marL="119062" indent="0">
              <a:buNone/>
            </a:pPr>
            <a:r>
              <a:rPr lang="en-US" sz="1400" dirty="0"/>
              <a:t>One of them was also able to several letters on an eye chart when she had previously been able to read none.</a:t>
            </a:r>
          </a:p>
          <a:p>
            <a:pPr marL="119062" indent="0">
              <a:buNone/>
            </a:pPr>
            <a:r>
              <a:rPr lang="en-US" sz="1400" dirty="0"/>
              <a:t>The experiment so far appears to have had no adverse side effects. One fear of stem cell treatments was that the cells could form tumors if they escaped into the body</a:t>
            </a:r>
            <a:r>
              <a:rPr lang="en-US" sz="1400" dirty="0" smtClean="0"/>
              <a:t>.</a:t>
            </a:r>
          </a:p>
          <a:p>
            <a:pPr marL="119062" indent="0">
              <a:buNone/>
            </a:pPr>
            <a:endParaRPr lang="en-US" sz="1400" dirty="0"/>
          </a:p>
          <a:p>
            <a:pPr marL="119062" indent="0">
              <a:buNone/>
            </a:pPr>
            <a:r>
              <a:rPr lang="en-US" sz="1400" dirty="0"/>
              <a:t>Dr. Steven D. Schwartz, a retina specialist at the University of California, Los Angeles, conducted the experiment using technology developed by Advanced Cell Technology; the results were published online in the journal The </a:t>
            </a:r>
            <a:r>
              <a:rPr lang="en-US" sz="1400" dirty="0" smtClean="0"/>
              <a:t>Lancet.</a:t>
            </a:r>
            <a:endParaRPr lang="en-US" sz="1400" dirty="0"/>
          </a:p>
          <a:p>
            <a:pPr marL="119062" indent="0">
              <a:buNone/>
            </a:pPr>
            <a:endParaRPr lang="en-US" sz="1600" b="1" dirty="0"/>
          </a:p>
        </p:txBody>
      </p:sp>
      <p:sp>
        <p:nvSpPr>
          <p:cNvPr id="51203"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dirty="0"/>
              <a:t>www.patientsmedical.com</a:t>
            </a:r>
          </a:p>
        </p:txBody>
      </p:sp>
    </p:spTree>
    <p:extLst>
      <p:ext uri="{BB962C8B-B14F-4D97-AF65-F5344CB8AC3E}">
        <p14:creationId xmlns:p14="http://schemas.microsoft.com/office/powerpoint/2010/main" xmlns="" val="3694250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Nephrology Research</a:t>
            </a:r>
            <a:endParaRPr lang="en-US" dirty="0">
              <a:solidFill>
                <a:schemeClr val="accent1">
                  <a:satMod val="150000"/>
                </a:schemeClr>
              </a:solidFill>
            </a:endParaRPr>
          </a:p>
        </p:txBody>
      </p:sp>
      <p:sp>
        <p:nvSpPr>
          <p:cNvPr id="3" name="Content Placeholder 2"/>
          <p:cNvSpPr>
            <a:spLocks noGrp="1"/>
          </p:cNvSpPr>
          <p:nvPr>
            <p:ph idx="1"/>
          </p:nvPr>
        </p:nvSpPr>
        <p:spPr>
          <a:xfrm>
            <a:off x="457200" y="1676400"/>
            <a:ext cx="8229600" cy="4625975"/>
          </a:xfrm>
        </p:spPr>
        <p:txBody>
          <a:bodyPr rtlCol="0">
            <a:noAutofit/>
          </a:bodyPr>
          <a:lstStyle/>
          <a:p>
            <a:pPr marL="119062" indent="0">
              <a:buNone/>
            </a:pPr>
            <a:r>
              <a:rPr lang="en-US" sz="2000" b="1" dirty="0" err="1" smtClean="0"/>
              <a:t>Mesenchymal</a:t>
            </a:r>
            <a:r>
              <a:rPr lang="en-US" sz="2000" b="1" dirty="0" smtClean="0"/>
              <a:t> </a:t>
            </a:r>
            <a:r>
              <a:rPr lang="en-US" sz="2000" b="1" dirty="0"/>
              <a:t>stem cells are a rescue approach for recovery of deteriorating kidney function.</a:t>
            </a:r>
          </a:p>
          <a:p>
            <a:pPr marL="119062" indent="0">
              <a:buNone/>
            </a:pPr>
            <a:r>
              <a:rPr lang="en-US" sz="1400" dirty="0"/>
              <a:t>El-</a:t>
            </a:r>
            <a:r>
              <a:rPr lang="en-US" sz="1400" dirty="0" err="1"/>
              <a:t>Ansary</a:t>
            </a:r>
            <a:r>
              <a:rPr lang="en-US" sz="1400" dirty="0"/>
              <a:t> M, Saadi G, </a:t>
            </a:r>
            <a:r>
              <a:rPr lang="en-US" sz="1400" dirty="0" err="1"/>
              <a:t>Abd</a:t>
            </a:r>
            <a:r>
              <a:rPr lang="en-US" sz="1400" dirty="0"/>
              <a:t> El-Hamid S.</a:t>
            </a:r>
          </a:p>
          <a:p>
            <a:pPr marL="119062" indent="0">
              <a:buNone/>
            </a:pPr>
            <a:r>
              <a:rPr lang="en-US" sz="1400" b="1" dirty="0" smtClean="0"/>
              <a:t>Source: </a:t>
            </a:r>
            <a:r>
              <a:rPr lang="en-US" sz="1400" dirty="0" smtClean="0"/>
              <a:t>Department </a:t>
            </a:r>
            <a:r>
              <a:rPr lang="en-US" sz="1400" dirty="0"/>
              <a:t>of Clinical Pathology, </a:t>
            </a:r>
            <a:r>
              <a:rPr lang="en-US" sz="1400" dirty="0" err="1"/>
              <a:t>Kasr</a:t>
            </a:r>
            <a:r>
              <a:rPr lang="en-US" sz="1400" dirty="0"/>
              <a:t> El-</a:t>
            </a:r>
            <a:r>
              <a:rPr lang="en-US" sz="1400" dirty="0" err="1"/>
              <a:t>Aini</a:t>
            </a:r>
            <a:r>
              <a:rPr lang="en-US" sz="1400" dirty="0"/>
              <a:t>, Cairo University, Cairo, Egypt Department of Internal medicine &amp; Nephrology, </a:t>
            </a:r>
            <a:r>
              <a:rPr lang="en-US" sz="1400" dirty="0" err="1"/>
              <a:t>Kasr</a:t>
            </a:r>
            <a:r>
              <a:rPr lang="en-US" sz="1400" dirty="0"/>
              <a:t> El-</a:t>
            </a:r>
            <a:r>
              <a:rPr lang="en-US" sz="1400" dirty="0" err="1"/>
              <a:t>Aini</a:t>
            </a:r>
            <a:r>
              <a:rPr lang="en-US" sz="1400" dirty="0"/>
              <a:t>, Cairo University, Cairo, Egypt.</a:t>
            </a:r>
          </a:p>
          <a:p>
            <a:pPr marL="119062" indent="0">
              <a:buNone/>
            </a:pPr>
            <a:r>
              <a:rPr lang="en-US" sz="1400" b="1" dirty="0" smtClean="0"/>
              <a:t>SUMMARY </a:t>
            </a:r>
            <a:r>
              <a:rPr lang="en-US" sz="1400" b="1" dirty="0"/>
              <a:t>AT A GLANCE: </a:t>
            </a:r>
            <a:r>
              <a:rPr lang="en-US" sz="1400" dirty="0" err="1"/>
              <a:t>Mesenchymal</a:t>
            </a:r>
            <a:r>
              <a:rPr lang="en-US" sz="1400" dirty="0"/>
              <a:t> stem cells may provide a new therapeutic tool for the treatment of chronic kidney disease by rescuing deteriorating kidney function. ABSTRACT: Background: Stem cell (SC) therapy for chronic kidney disease (CKD) is urgently needed. The use of </a:t>
            </a:r>
            <a:r>
              <a:rPr lang="en-US" sz="1400" dirty="0" err="1"/>
              <a:t>mesenchymal</a:t>
            </a:r>
            <a:r>
              <a:rPr lang="en-US" sz="1400" dirty="0"/>
              <a:t> stem cells (MSCs) is a possible new therapeutic modality. Our work aimed to isolate human MSCs from adult BM to improve kidney functions in CKD patients. </a:t>
            </a:r>
            <a:endParaRPr lang="en-US" sz="1400" dirty="0" smtClean="0"/>
          </a:p>
          <a:p>
            <a:pPr marL="119062" indent="0">
              <a:buNone/>
            </a:pPr>
            <a:r>
              <a:rPr lang="en-US" sz="1400" b="1" dirty="0" smtClean="0"/>
              <a:t>Methods</a:t>
            </a:r>
            <a:r>
              <a:rPr lang="en-US" sz="1400" b="1" dirty="0"/>
              <a:t>: </a:t>
            </a:r>
            <a:r>
              <a:rPr lang="en-US" sz="1400" dirty="0"/>
              <a:t>In our study 30 patients with impaired kidney function were included, their ages ranged from 22 to 68 years. They included 10 inactive glomerulonephritis patients due to systemic lupus </a:t>
            </a:r>
            <a:r>
              <a:rPr lang="en-US" sz="1400" dirty="0" err="1"/>
              <a:t>erythromatosus</a:t>
            </a:r>
            <a:r>
              <a:rPr lang="en-US" sz="1400" dirty="0"/>
              <a:t> (SLE) (group I), 10 renal transplantation cases (group II) and 10 patients of other etiologies as control group. Fifty ml of BM was aspirated from the iliac bone, for separation of MSCs. </a:t>
            </a:r>
            <a:endParaRPr lang="en-US" sz="1400" dirty="0" smtClean="0"/>
          </a:p>
          <a:p>
            <a:pPr marL="119062" indent="0">
              <a:buNone/>
            </a:pPr>
            <a:r>
              <a:rPr lang="en-US" sz="1400" b="1" dirty="0" smtClean="0"/>
              <a:t>Results</a:t>
            </a:r>
            <a:r>
              <a:rPr lang="en-US" sz="1400" b="1" dirty="0"/>
              <a:t>: </a:t>
            </a:r>
            <a:r>
              <a:rPr lang="en-US" sz="1400" dirty="0"/>
              <a:t>There was a highly statistically significant difference between both CD271 and CD29 before and after culture with increase of both markers at end of culture, P &lt; 0.01. Finally 50-70 million MSCs in 10 ml saline (0.7-1×10(6 ) MSCs/Kg body weight) were infused intravenously in 2 divided doses 1 week apart. There was a highly statistically significant difference between each of serum </a:t>
            </a:r>
            <a:r>
              <a:rPr lang="en-US" sz="1400" dirty="0" err="1"/>
              <a:t>creatinine</a:t>
            </a:r>
            <a:r>
              <a:rPr lang="en-US" sz="1400" dirty="0"/>
              <a:t> and </a:t>
            </a:r>
            <a:r>
              <a:rPr lang="en-US" sz="1400" dirty="0" err="1"/>
              <a:t>creatinine</a:t>
            </a:r>
            <a:r>
              <a:rPr lang="en-US" sz="1400" dirty="0"/>
              <a:t> clearance levels before and after MSCs injection at 1, 3 and 6 m post infusion period with SLE cases showed a greater decline of their serum </a:t>
            </a:r>
            <a:r>
              <a:rPr lang="en-US" sz="1400" dirty="0" err="1"/>
              <a:t>creatinine</a:t>
            </a:r>
            <a:r>
              <a:rPr lang="en-US" sz="1400" dirty="0"/>
              <a:t> and elevation of mean </a:t>
            </a:r>
            <a:r>
              <a:rPr lang="en-US" sz="1400" dirty="0" err="1"/>
              <a:t>creatinine</a:t>
            </a:r>
            <a:r>
              <a:rPr lang="en-US" sz="1400" dirty="0"/>
              <a:t> clearance levels after injection than transplantation and control groups, P&lt;0.05. Conclusion: MSCs therapy is a potential therapeutic modality for early phases of CKD. © 2012 The Authors. Nephrology © 2012 Asian Pacific Society of Nephrology.</a:t>
            </a:r>
          </a:p>
          <a:p>
            <a:pPr marL="119062" indent="0">
              <a:buNone/>
            </a:pPr>
            <a:endParaRPr lang="en-US" sz="1600" b="1" dirty="0"/>
          </a:p>
        </p:txBody>
      </p:sp>
      <p:sp>
        <p:nvSpPr>
          <p:cNvPr id="51203"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dirty="0"/>
              <a:t>www.patientsmedical.com</a:t>
            </a:r>
          </a:p>
        </p:txBody>
      </p:sp>
    </p:spTree>
    <p:extLst>
      <p:ext uri="{BB962C8B-B14F-4D97-AF65-F5344CB8AC3E}">
        <p14:creationId xmlns:p14="http://schemas.microsoft.com/office/powerpoint/2010/main" xmlns="" val="36515092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solidFill>
                  <a:schemeClr val="accent1">
                    <a:satMod val="150000"/>
                  </a:schemeClr>
                </a:solidFill>
              </a:rPr>
              <a:t>Dental Research</a:t>
            </a:r>
            <a:endParaRPr lang="en-US" dirty="0">
              <a:solidFill>
                <a:schemeClr val="accent1">
                  <a:satMod val="150000"/>
                </a:schemeClr>
              </a:solidFill>
            </a:endParaRPr>
          </a:p>
        </p:txBody>
      </p:sp>
      <p:sp>
        <p:nvSpPr>
          <p:cNvPr id="3" name="Content Placeholder 2"/>
          <p:cNvSpPr>
            <a:spLocks noGrp="1"/>
          </p:cNvSpPr>
          <p:nvPr>
            <p:ph idx="1"/>
          </p:nvPr>
        </p:nvSpPr>
        <p:spPr>
          <a:xfrm>
            <a:off x="457200" y="1676400"/>
            <a:ext cx="8229600" cy="4625975"/>
          </a:xfrm>
        </p:spPr>
        <p:txBody>
          <a:bodyPr rtlCol="0">
            <a:noAutofit/>
          </a:bodyPr>
          <a:lstStyle/>
          <a:p>
            <a:pPr marL="119062" indent="0">
              <a:buNone/>
            </a:pPr>
            <a:r>
              <a:rPr lang="en-US" sz="2000" b="1" dirty="0"/>
              <a:t>Anatomically shaped Tooth </a:t>
            </a:r>
            <a:r>
              <a:rPr lang="en-US" sz="2000" b="1" dirty="0" smtClean="0"/>
              <a:t>and </a:t>
            </a:r>
            <a:r>
              <a:rPr lang="en-US" sz="2000" b="1" dirty="0"/>
              <a:t>Periodontal Regeneration </a:t>
            </a:r>
          </a:p>
          <a:p>
            <a:pPr marL="119062" indent="0">
              <a:buNone/>
            </a:pPr>
            <a:r>
              <a:rPr lang="en-US" sz="2000" b="1" dirty="0"/>
              <a:t>by Cell </a:t>
            </a:r>
            <a:r>
              <a:rPr lang="en-US" sz="2000" b="1" dirty="0" smtClean="0"/>
              <a:t>Homing</a:t>
            </a:r>
          </a:p>
          <a:p>
            <a:pPr marL="119062" indent="0">
              <a:buNone/>
            </a:pPr>
            <a:r>
              <a:rPr lang="en-US" sz="1400" dirty="0"/>
              <a:t>K. </a:t>
            </a:r>
            <a:r>
              <a:rPr lang="en-US" sz="1400" dirty="0" smtClean="0"/>
              <a:t>Kim, C.H</a:t>
            </a:r>
            <a:r>
              <a:rPr lang="en-US" sz="1400" dirty="0"/>
              <a:t>. </a:t>
            </a:r>
            <a:r>
              <a:rPr lang="en-US" sz="1400" dirty="0" smtClean="0"/>
              <a:t>Lee, B.K</a:t>
            </a:r>
            <a:r>
              <a:rPr lang="en-US" sz="1400" dirty="0"/>
              <a:t>. Kim</a:t>
            </a:r>
            <a:r>
              <a:rPr lang="en-US" sz="1400" dirty="0" smtClean="0"/>
              <a:t>, and </a:t>
            </a:r>
            <a:r>
              <a:rPr lang="en-US" sz="1400" dirty="0"/>
              <a:t>J.J. </a:t>
            </a:r>
            <a:r>
              <a:rPr lang="en-US" sz="1400" dirty="0" smtClean="0"/>
              <a:t>Mao</a:t>
            </a:r>
          </a:p>
          <a:p>
            <a:pPr marL="119062" indent="0">
              <a:buNone/>
            </a:pPr>
            <a:r>
              <a:rPr lang="en-US" sz="1400" dirty="0"/>
              <a:t>Columbia University College of Dental Medicine, 630 W. </a:t>
            </a:r>
            <a:r>
              <a:rPr lang="en-US" sz="1400" dirty="0" smtClean="0"/>
              <a:t>168th </a:t>
            </a:r>
            <a:r>
              <a:rPr lang="en-US" sz="1400" dirty="0"/>
              <a:t>St., PH7E – CDM, New York, NY 10032, USA; </a:t>
            </a:r>
          </a:p>
          <a:p>
            <a:pPr marL="119062" indent="0">
              <a:buNone/>
            </a:pPr>
            <a:r>
              <a:rPr lang="en-US" sz="1400" dirty="0" smtClean="0"/>
              <a:t>J </a:t>
            </a:r>
            <a:r>
              <a:rPr lang="en-US" sz="1400" dirty="0"/>
              <a:t>Dent Res 89(8):842-847, 2010</a:t>
            </a:r>
            <a:endParaRPr lang="en-US" sz="1400" dirty="0" smtClean="0"/>
          </a:p>
          <a:p>
            <a:pPr marL="119062" indent="0">
              <a:buNone/>
            </a:pPr>
            <a:r>
              <a:rPr lang="en-US" sz="1400" b="1" dirty="0" smtClean="0"/>
              <a:t>Abstract:</a:t>
            </a:r>
          </a:p>
          <a:p>
            <a:pPr marL="119062" indent="0">
              <a:buNone/>
            </a:pPr>
            <a:r>
              <a:rPr lang="en-US" sz="1400" dirty="0"/>
              <a:t>Tooth regeneration by cell delivery encounters </a:t>
            </a:r>
            <a:r>
              <a:rPr lang="en-US" sz="1400" dirty="0" smtClean="0"/>
              <a:t>translational </a:t>
            </a:r>
            <a:r>
              <a:rPr lang="en-US" sz="1400" dirty="0"/>
              <a:t>hurdles. We hypothesized that anatomically correct teeth can regenerate in scaffolds </a:t>
            </a:r>
            <a:r>
              <a:rPr lang="en-US" sz="1400" dirty="0" smtClean="0"/>
              <a:t>without </a:t>
            </a:r>
            <a:r>
              <a:rPr lang="en-US" sz="1400" dirty="0"/>
              <a:t>cell transplantation. Novel, anatomically </a:t>
            </a:r>
            <a:r>
              <a:rPr lang="en-US" sz="1400" dirty="0" smtClean="0"/>
              <a:t>shaped </a:t>
            </a:r>
            <a:r>
              <a:rPr lang="en-US" sz="1400" dirty="0"/>
              <a:t>human molar scaffolds and rat incisor scaffolds were fabricated by 3D </a:t>
            </a:r>
            <a:r>
              <a:rPr lang="en-US" sz="1400" dirty="0" err="1"/>
              <a:t>bioprinting</a:t>
            </a:r>
            <a:r>
              <a:rPr lang="en-US" sz="1400" dirty="0"/>
              <a:t> from a </a:t>
            </a:r>
            <a:r>
              <a:rPr lang="en-US" sz="1400" dirty="0" smtClean="0"/>
              <a:t>hybrid </a:t>
            </a:r>
            <a:r>
              <a:rPr lang="en-US" sz="1400" dirty="0"/>
              <a:t>of poly-ε-</a:t>
            </a:r>
            <a:r>
              <a:rPr lang="en-US" sz="1400" dirty="0" err="1"/>
              <a:t>caprolactone</a:t>
            </a:r>
            <a:r>
              <a:rPr lang="en-US" sz="1400" dirty="0"/>
              <a:t> and hydroxyapatite </a:t>
            </a:r>
            <a:r>
              <a:rPr lang="en-US" sz="1400" dirty="0" smtClean="0"/>
              <a:t>with </a:t>
            </a:r>
            <a:r>
              <a:rPr lang="en-US" sz="1400" dirty="0"/>
              <a:t>200-µm-diameter interconnecting </a:t>
            </a:r>
            <a:r>
              <a:rPr lang="en-US" sz="1400" dirty="0" err="1"/>
              <a:t>microchannels</a:t>
            </a:r>
            <a:r>
              <a:rPr lang="en-US" sz="1400" dirty="0"/>
              <a:t>. In each of 22 rats, an incisor scaffold was </a:t>
            </a:r>
            <a:r>
              <a:rPr lang="en-US" sz="1400" dirty="0" smtClean="0"/>
              <a:t>implanted </a:t>
            </a:r>
            <a:r>
              <a:rPr lang="en-US" sz="1400" dirty="0" err="1"/>
              <a:t>orthotopically</a:t>
            </a:r>
            <a:r>
              <a:rPr lang="en-US" sz="1400" dirty="0"/>
              <a:t> following mandibular </a:t>
            </a:r>
            <a:r>
              <a:rPr lang="en-US" sz="1400" dirty="0" smtClean="0"/>
              <a:t>incisor </a:t>
            </a:r>
            <a:r>
              <a:rPr lang="en-US" sz="1400" dirty="0"/>
              <a:t>extraction, whereas a human molar scaffold was implanted ectopically into the dorsum. </a:t>
            </a:r>
            <a:r>
              <a:rPr lang="en-US" sz="1400" dirty="0" smtClean="0"/>
              <a:t>Stromal-derived </a:t>
            </a:r>
            <a:r>
              <a:rPr lang="en-US" sz="1400" dirty="0"/>
              <a:t>factor-1 (SDF1) and bone morphogenetic protein-7 (BMP7) were delivered in </a:t>
            </a:r>
            <a:r>
              <a:rPr lang="en-US" sz="1400" dirty="0" smtClean="0"/>
              <a:t>scaffold </a:t>
            </a:r>
            <a:r>
              <a:rPr lang="en-US" sz="1400" dirty="0" err="1"/>
              <a:t>microchannels</a:t>
            </a:r>
            <a:r>
              <a:rPr lang="en-US" sz="1400" dirty="0"/>
              <a:t>. After 9 weeks, a putative </a:t>
            </a:r>
          </a:p>
          <a:p>
            <a:pPr marL="119062" indent="0">
              <a:buNone/>
            </a:pPr>
            <a:r>
              <a:rPr lang="en-US" sz="1400" dirty="0"/>
              <a:t>periodontal ligament and new bone regenerated at </a:t>
            </a:r>
            <a:r>
              <a:rPr lang="en-US" sz="1400" dirty="0" smtClean="0"/>
              <a:t>the </a:t>
            </a:r>
            <a:r>
              <a:rPr lang="en-US" sz="1400" dirty="0"/>
              <a:t>interface of rat incisor scaffold with native </a:t>
            </a:r>
          </a:p>
          <a:p>
            <a:pPr marL="119062" indent="0">
              <a:buNone/>
            </a:pPr>
            <a:r>
              <a:rPr lang="en-US" sz="1400" dirty="0"/>
              <a:t>alveolar bone. SDF1 and BMP7 delivery not only </a:t>
            </a:r>
            <a:r>
              <a:rPr lang="en-US" sz="1400" dirty="0" smtClean="0"/>
              <a:t>recruited </a:t>
            </a:r>
            <a:r>
              <a:rPr lang="en-US" sz="1400" dirty="0"/>
              <a:t>significantly more endogenous cells, but </a:t>
            </a:r>
          </a:p>
          <a:p>
            <a:pPr marL="119062" indent="0">
              <a:buNone/>
            </a:pPr>
            <a:r>
              <a:rPr lang="en-US" sz="1400" dirty="0"/>
              <a:t>also elaborated greater angiogenesis than </a:t>
            </a:r>
            <a:r>
              <a:rPr lang="en-US" sz="1400" dirty="0" err="1"/>
              <a:t>growthfactor</a:t>
            </a:r>
            <a:r>
              <a:rPr lang="en-US" sz="1400" dirty="0"/>
              <a:t>-free control scaffolds. Regeneration of </a:t>
            </a:r>
          </a:p>
          <a:p>
            <a:pPr marL="119062" indent="0">
              <a:buNone/>
            </a:pPr>
            <a:r>
              <a:rPr lang="en-US" sz="1400" dirty="0"/>
              <a:t>tooth-like structures and periodontal integration by </a:t>
            </a:r>
            <a:r>
              <a:rPr lang="en-US" sz="1400" dirty="0" smtClean="0"/>
              <a:t>cell </a:t>
            </a:r>
            <a:r>
              <a:rPr lang="en-US" sz="1400" dirty="0"/>
              <a:t>homing provide an alternative to cell delivery, </a:t>
            </a:r>
          </a:p>
          <a:p>
            <a:pPr marL="119062" indent="0">
              <a:buNone/>
            </a:pPr>
            <a:r>
              <a:rPr lang="en-US" sz="1400" dirty="0"/>
              <a:t>and may accelerate clinical applications</a:t>
            </a:r>
            <a:r>
              <a:rPr lang="en-US" sz="1400" dirty="0" smtClean="0"/>
              <a:t>.</a:t>
            </a:r>
            <a:endParaRPr lang="en-US" sz="1400" dirty="0"/>
          </a:p>
          <a:p>
            <a:pPr marL="119062" indent="0">
              <a:buNone/>
            </a:pPr>
            <a:endParaRPr lang="en-US" sz="1600" b="1" dirty="0"/>
          </a:p>
        </p:txBody>
      </p:sp>
      <p:sp>
        <p:nvSpPr>
          <p:cNvPr id="51203" name="Footer Placeholder 3"/>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dirty="0"/>
              <a:t>www.patientsmedical.com</a:t>
            </a:r>
          </a:p>
        </p:txBody>
      </p:sp>
    </p:spTree>
    <p:extLst>
      <p:ext uri="{BB962C8B-B14F-4D97-AF65-F5344CB8AC3E}">
        <p14:creationId xmlns:p14="http://schemas.microsoft.com/office/powerpoint/2010/main" xmlns="" val="23384667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do we use stem cells?</a:t>
            </a:r>
            <a:endParaRPr lang="en-US" dirty="0"/>
          </a:p>
        </p:txBody>
      </p:sp>
      <p:sp>
        <p:nvSpPr>
          <p:cNvPr id="3" name="Content Placeholder 2"/>
          <p:cNvSpPr>
            <a:spLocks noGrp="1"/>
          </p:cNvSpPr>
          <p:nvPr>
            <p:ph idx="1"/>
          </p:nvPr>
        </p:nvSpPr>
        <p:spPr>
          <a:xfrm>
            <a:off x="609600" y="1752600"/>
            <a:ext cx="8229600" cy="4625975"/>
          </a:xfrm>
        </p:spPr>
        <p:txBody>
          <a:bodyPr/>
          <a:lstStyle/>
          <a:p>
            <a:pPr marL="576262" indent="-457200">
              <a:buFont typeface="+mj-lt"/>
              <a:buAutoNum type="arabicPeriod"/>
            </a:pPr>
            <a:r>
              <a:rPr lang="en-US" sz="2400" dirty="0" smtClean="0"/>
              <a:t>We want to see that there are examples in the medical literature - cases where adipose stem cell therapy has been successfully employed.  </a:t>
            </a:r>
          </a:p>
          <a:p>
            <a:pPr marL="576262" indent="-457200">
              <a:buFont typeface="+mj-lt"/>
              <a:buAutoNum type="arabicPeriod"/>
            </a:pPr>
            <a:endParaRPr lang="en-US" sz="2400" dirty="0" smtClean="0"/>
          </a:p>
          <a:p>
            <a:pPr marL="576262" indent="-457200">
              <a:buFont typeface="+mj-lt"/>
              <a:buAutoNum type="arabicPeriod"/>
            </a:pPr>
            <a:r>
              <a:rPr lang="en-US" sz="2400" dirty="0" smtClean="0"/>
              <a:t>When other colleagues in our national IRB report have reported success in particular clinical trial areas</a:t>
            </a:r>
          </a:p>
          <a:p>
            <a:pPr marL="576262" indent="-457200">
              <a:buFont typeface="+mj-lt"/>
              <a:buAutoNum type="arabicPeriod"/>
            </a:pPr>
            <a:endParaRPr lang="en-US" sz="2400" dirty="0" smtClean="0"/>
          </a:p>
          <a:p>
            <a:pPr marL="576262" indent="-457200">
              <a:buFont typeface="+mj-lt"/>
              <a:buAutoNum type="arabicPeriod"/>
            </a:pPr>
            <a:r>
              <a:rPr lang="en-US" sz="2400" dirty="0" smtClean="0"/>
              <a:t>Specialists associated with this practice feel it presents a viable treatment option for their patients</a:t>
            </a:r>
          </a:p>
          <a:p>
            <a:pPr marL="576262" indent="-457200">
              <a:buFont typeface="+mj-lt"/>
              <a:buAutoNum type="arabicPeriod"/>
            </a:pPr>
            <a:endParaRPr lang="en-US" sz="2400" dirty="0" smtClean="0"/>
          </a:p>
          <a:p>
            <a:pPr marL="576262" indent="-457200">
              <a:buFont typeface="+mj-lt"/>
              <a:buAutoNum type="arabicPeriod"/>
            </a:pPr>
            <a:r>
              <a:rPr lang="en-US" sz="2400" dirty="0" smtClean="0"/>
              <a:t>In working with our patient population, we feel we have exhausted other treatment options that can reasonably be employed</a:t>
            </a:r>
          </a:p>
        </p:txBody>
      </p:sp>
      <p:sp>
        <p:nvSpPr>
          <p:cNvPr id="4" name="Footer Placeholder 3"/>
          <p:cNvSpPr>
            <a:spLocks noGrp="1"/>
          </p:cNvSpPr>
          <p:nvPr>
            <p:ph type="ftr" sz="quarter" idx="11"/>
          </p:nvPr>
        </p:nvSpPr>
        <p:spPr/>
        <p:txBody>
          <a:bodyPr/>
          <a:lstStyle/>
          <a:p>
            <a:pPr>
              <a:defRPr/>
            </a:pPr>
            <a:r>
              <a:rPr lang="en-US" dirty="0" smtClean="0"/>
              <a:t>www.patientsmedical.com</a:t>
            </a:r>
            <a:endParaRPr lang="en-US" dirty="0"/>
          </a:p>
        </p:txBody>
      </p:sp>
    </p:spTree>
    <p:extLst>
      <p:ext uri="{BB962C8B-B14F-4D97-AF65-F5344CB8AC3E}">
        <p14:creationId xmlns:p14="http://schemas.microsoft.com/office/powerpoint/2010/main" xmlns="" val="34883038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 Question and Answer Session</a:t>
            </a:r>
            <a:endParaRPr lang="en-US" dirty="0">
              <a:solidFill>
                <a:schemeClr val="accent1">
                  <a:satMod val="150000"/>
                </a:schemeClr>
              </a:solidFill>
            </a:endParaRPr>
          </a:p>
        </p:txBody>
      </p:sp>
      <p:sp>
        <p:nvSpPr>
          <p:cNvPr id="61442" name="Content Placeholder 2"/>
          <p:cNvSpPr>
            <a:spLocks noGrp="1"/>
          </p:cNvSpPr>
          <p:nvPr>
            <p:ph idx="1"/>
          </p:nvPr>
        </p:nvSpPr>
        <p:spPr/>
        <p:txBody>
          <a:bodyPr/>
          <a:lstStyle/>
          <a:p>
            <a:pPr marL="119062" indent="0" algn="ctr">
              <a:buNone/>
            </a:pPr>
            <a:endParaRPr lang="en-US" dirty="0" smtClean="0"/>
          </a:p>
          <a:p>
            <a:pPr marL="119062" indent="0" algn="ctr">
              <a:buNone/>
            </a:pPr>
            <a:endParaRPr lang="en-US" dirty="0"/>
          </a:p>
          <a:p>
            <a:pPr marL="119062" indent="0" algn="ctr">
              <a:buNone/>
            </a:pPr>
            <a:endParaRPr lang="en-US" dirty="0" smtClean="0"/>
          </a:p>
          <a:p>
            <a:pPr marL="119062" indent="0" algn="ctr">
              <a:buNone/>
            </a:pPr>
            <a:endParaRPr lang="en-US" dirty="0" smtClean="0"/>
          </a:p>
          <a:p>
            <a:pPr marL="119062" indent="0" algn="ctr">
              <a:buNone/>
            </a:pPr>
            <a:endParaRPr lang="en-US" dirty="0"/>
          </a:p>
          <a:p>
            <a:pPr marL="119062" indent="0" algn="ctr">
              <a:buNone/>
            </a:pPr>
            <a:endParaRPr lang="en-US" dirty="0" smtClean="0"/>
          </a:p>
          <a:p>
            <a:pPr marL="119062" indent="0" algn="ctr">
              <a:buNone/>
            </a:pPr>
            <a:endParaRPr lang="en-US" dirty="0"/>
          </a:p>
          <a:p>
            <a:pPr marL="119062" indent="0" algn="ctr">
              <a:buNone/>
            </a:pPr>
            <a:endParaRPr lang="en-US" dirty="0" smtClean="0"/>
          </a:p>
          <a:p>
            <a:pPr marL="119062" indent="0" algn="ctr">
              <a:buNone/>
            </a:pPr>
            <a:r>
              <a:rPr lang="en-US" dirty="0" smtClean="0"/>
              <a:t>Do you have a question? Please ask it now.</a:t>
            </a:r>
          </a:p>
          <a:p>
            <a:pPr lvl="2">
              <a:buFont typeface="Arial" charset="0"/>
              <a:buNone/>
            </a:pPr>
            <a:endParaRPr lang="en-US" dirty="0" smtClean="0"/>
          </a:p>
          <a:p>
            <a:pPr lvl="2"/>
            <a:endParaRPr lang="en-US" dirty="0" smtClean="0"/>
          </a:p>
        </p:txBody>
      </p:sp>
      <p:sp>
        <p:nvSpPr>
          <p:cNvPr id="61443" name="Footer Placeholder 4"/>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43250" y="1828800"/>
            <a:ext cx="2857500" cy="3571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Are you interested?</a:t>
            </a:r>
            <a:endParaRPr lang="en-US" sz="3600" dirty="0"/>
          </a:p>
        </p:txBody>
      </p:sp>
      <p:sp>
        <p:nvSpPr>
          <p:cNvPr id="3" name="Content Placeholder 2"/>
          <p:cNvSpPr>
            <a:spLocks noGrp="1"/>
          </p:cNvSpPr>
          <p:nvPr>
            <p:ph idx="1"/>
          </p:nvPr>
        </p:nvSpPr>
        <p:spPr>
          <a:xfrm>
            <a:off x="381000" y="1774825"/>
            <a:ext cx="8534399" cy="4625975"/>
          </a:xfrm>
        </p:spPr>
        <p:txBody>
          <a:bodyPr/>
          <a:lstStyle/>
          <a:p>
            <a:pPr marL="119062" indent="0" algn="ctr">
              <a:buNone/>
            </a:pPr>
            <a:r>
              <a:rPr lang="en-US" dirty="0" smtClean="0"/>
              <a:t>We are currently seeking participants for the </a:t>
            </a:r>
            <a:br>
              <a:rPr lang="en-US" dirty="0" smtClean="0"/>
            </a:br>
            <a:r>
              <a:rPr lang="en-US" dirty="0" smtClean="0"/>
              <a:t>New York Stem Cell Treatment Center </a:t>
            </a:r>
            <a:br>
              <a:rPr lang="en-US" dirty="0" smtClean="0"/>
            </a:br>
            <a:r>
              <a:rPr lang="en-US" dirty="0" smtClean="0"/>
              <a:t>IRB Clinical Trials. </a:t>
            </a:r>
          </a:p>
          <a:p>
            <a:pPr marL="119062" indent="0" algn="ctr">
              <a:buNone/>
            </a:pPr>
            <a:r>
              <a:rPr lang="en-US" b="1" dirty="0" smtClean="0"/>
              <a:t>If interested, please </a:t>
            </a:r>
            <a:br>
              <a:rPr lang="en-US" b="1" dirty="0" smtClean="0"/>
            </a:br>
            <a:r>
              <a:rPr lang="en-US" b="1" dirty="0" smtClean="0"/>
              <a:t>indicate this on your event evaluation form. </a:t>
            </a:r>
          </a:p>
          <a:p>
            <a:pPr marL="119062" indent="0" algn="ctr">
              <a:buNone/>
            </a:pPr>
            <a:endParaRPr lang="en-US" dirty="0"/>
          </a:p>
        </p:txBody>
      </p:sp>
      <p:sp>
        <p:nvSpPr>
          <p:cNvPr id="4" name="Footer Placeholder 3"/>
          <p:cNvSpPr>
            <a:spLocks noGrp="1"/>
          </p:cNvSpPr>
          <p:nvPr>
            <p:ph type="ftr" sz="quarter" idx="11"/>
          </p:nvPr>
        </p:nvSpPr>
        <p:spPr/>
        <p:txBody>
          <a:bodyPr/>
          <a:lstStyle/>
          <a:p>
            <a:r>
              <a:rPr lang="en-US" smtClean="0"/>
              <a:t>www.patientsmedical.com</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76625" y="4505325"/>
            <a:ext cx="2190750" cy="2190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980443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Fees and Insurance Policies</a:t>
            </a:r>
            <a:endParaRPr lang="en-US" sz="3600" dirty="0"/>
          </a:p>
        </p:txBody>
      </p:sp>
      <p:sp>
        <p:nvSpPr>
          <p:cNvPr id="3" name="Content Placeholder 2"/>
          <p:cNvSpPr>
            <a:spLocks noGrp="1"/>
          </p:cNvSpPr>
          <p:nvPr>
            <p:ph idx="1"/>
          </p:nvPr>
        </p:nvSpPr>
        <p:spPr>
          <a:xfrm>
            <a:off x="381000" y="1774825"/>
            <a:ext cx="8534399" cy="4625975"/>
          </a:xfrm>
        </p:spPr>
        <p:txBody>
          <a:bodyPr/>
          <a:lstStyle/>
          <a:p>
            <a:r>
              <a:rPr lang="en-US" dirty="0" smtClean="0"/>
              <a:t>This is a patient-funded clinical trial</a:t>
            </a:r>
          </a:p>
          <a:p>
            <a:r>
              <a:rPr lang="en-US" dirty="0" smtClean="0"/>
              <a:t>Your office visits may be submitted to insurance for reimbursement</a:t>
            </a:r>
          </a:p>
          <a:p>
            <a:r>
              <a:rPr lang="en-US" dirty="0" smtClean="0"/>
              <a:t>Stem Cell Therapy is not covered by insurance</a:t>
            </a:r>
          </a:p>
          <a:p>
            <a:r>
              <a:rPr lang="en-US" dirty="0" smtClean="0"/>
              <a:t>The cost of the therapy ranges from $8,900 - $15,000 depending on the complexity of the case</a:t>
            </a:r>
            <a:endParaRPr lang="en-US" dirty="0"/>
          </a:p>
        </p:txBody>
      </p:sp>
      <p:sp>
        <p:nvSpPr>
          <p:cNvPr id="4" name="Footer Placeholder 3"/>
          <p:cNvSpPr>
            <a:spLocks noGrp="1"/>
          </p:cNvSpPr>
          <p:nvPr>
            <p:ph type="ftr" sz="quarter" idx="11"/>
          </p:nvPr>
        </p:nvSpPr>
        <p:spPr/>
        <p:txBody>
          <a:bodyPr/>
          <a:lstStyle/>
          <a:p>
            <a:r>
              <a:rPr lang="en-US" smtClean="0"/>
              <a:t>www.patientsmedical.com</a:t>
            </a:r>
            <a:endParaRPr lang="en-US" dirty="0"/>
          </a:p>
        </p:txBody>
      </p:sp>
    </p:spTree>
    <p:extLst>
      <p:ext uri="{BB962C8B-B14F-4D97-AF65-F5344CB8AC3E}">
        <p14:creationId xmlns:p14="http://schemas.microsoft.com/office/powerpoint/2010/main" xmlns="" val="6566230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Are you interested?</a:t>
            </a:r>
            <a:endParaRPr lang="en-US" sz="3600" dirty="0"/>
          </a:p>
        </p:txBody>
      </p:sp>
      <p:sp>
        <p:nvSpPr>
          <p:cNvPr id="3" name="Content Placeholder 2"/>
          <p:cNvSpPr>
            <a:spLocks noGrp="1"/>
          </p:cNvSpPr>
          <p:nvPr>
            <p:ph idx="1"/>
          </p:nvPr>
        </p:nvSpPr>
        <p:spPr>
          <a:xfrm>
            <a:off x="381000" y="1774825"/>
            <a:ext cx="8534399" cy="4625975"/>
          </a:xfrm>
        </p:spPr>
        <p:txBody>
          <a:bodyPr/>
          <a:lstStyle/>
          <a:p>
            <a:pPr marL="119062" indent="0" algn="ctr">
              <a:buNone/>
            </a:pPr>
            <a:r>
              <a:rPr lang="en-US" dirty="0" smtClean="0"/>
              <a:t>Fill out the bright pink form to let us know </a:t>
            </a:r>
            <a:br>
              <a:rPr lang="en-US" dirty="0" smtClean="0"/>
            </a:br>
            <a:r>
              <a:rPr lang="en-US" dirty="0" smtClean="0"/>
              <a:t>if you would like more information </a:t>
            </a:r>
            <a:br>
              <a:rPr lang="en-US" dirty="0" smtClean="0"/>
            </a:br>
            <a:r>
              <a:rPr lang="en-US" dirty="0" smtClean="0"/>
              <a:t>so we can follow up with you soon.</a:t>
            </a:r>
            <a:br>
              <a:rPr lang="en-US" dirty="0" smtClean="0"/>
            </a:br>
            <a:r>
              <a:rPr lang="en-US" sz="2400" i="1" dirty="0" smtClean="0"/>
              <a:t>Turn in your forms to one of our staff before you leave tonight.</a:t>
            </a:r>
          </a:p>
          <a:p>
            <a:endParaRPr lang="en-US" dirty="0" smtClean="0"/>
          </a:p>
          <a:p>
            <a:pPr marL="119062" indent="0">
              <a:buNone/>
            </a:pPr>
            <a:endParaRPr lang="en-US" dirty="0"/>
          </a:p>
        </p:txBody>
      </p:sp>
      <p:sp>
        <p:nvSpPr>
          <p:cNvPr id="4" name="Footer Placeholder 3"/>
          <p:cNvSpPr>
            <a:spLocks noGrp="1"/>
          </p:cNvSpPr>
          <p:nvPr>
            <p:ph type="ftr" sz="quarter" idx="11"/>
          </p:nvPr>
        </p:nvSpPr>
        <p:spPr/>
        <p:txBody>
          <a:bodyPr/>
          <a:lstStyle/>
          <a:p>
            <a:r>
              <a:rPr lang="en-US" dirty="0" smtClean="0"/>
              <a:t>www.patientsmedical.com</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68559" y="4018342"/>
            <a:ext cx="3406883" cy="22645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778436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Get on track with your thyroid health!</a:t>
            </a:r>
            <a:endParaRPr lang="en-US" sz="3600" dirty="0"/>
          </a:p>
        </p:txBody>
      </p:sp>
      <p:sp>
        <p:nvSpPr>
          <p:cNvPr id="3" name="Content Placeholder 2"/>
          <p:cNvSpPr>
            <a:spLocks noGrp="1"/>
          </p:cNvSpPr>
          <p:nvPr>
            <p:ph idx="1"/>
          </p:nvPr>
        </p:nvSpPr>
        <p:spPr>
          <a:xfrm>
            <a:off x="457200" y="2590800"/>
            <a:ext cx="8229600" cy="2557791"/>
          </a:xfrm>
        </p:spPr>
        <p:txBody>
          <a:bodyPr>
            <a:normAutofit/>
          </a:bodyPr>
          <a:lstStyle/>
          <a:p>
            <a:pPr marL="114300" indent="4763" algn="ctr">
              <a:buNone/>
            </a:pPr>
            <a:r>
              <a:rPr lang="en-US" sz="2800" dirty="0" smtClean="0"/>
              <a:t>New York Stem Cell Treatment Center </a:t>
            </a:r>
            <a:br>
              <a:rPr lang="en-US" sz="2800" dirty="0" smtClean="0"/>
            </a:br>
            <a:r>
              <a:rPr lang="en-US" sz="2800" dirty="0" smtClean="0"/>
              <a:t>at Patients Medical</a:t>
            </a:r>
          </a:p>
          <a:p>
            <a:pPr marL="114300" indent="4763" algn="ctr">
              <a:buNone/>
            </a:pPr>
            <a:r>
              <a:rPr lang="en-US" sz="2800" dirty="0" smtClean="0"/>
              <a:t>Research Team</a:t>
            </a:r>
          </a:p>
        </p:txBody>
      </p:sp>
      <p:sp>
        <p:nvSpPr>
          <p:cNvPr id="10" name="Footer Placeholder 9"/>
          <p:cNvSpPr>
            <a:spLocks noGrp="1"/>
          </p:cNvSpPr>
          <p:nvPr>
            <p:ph type="ftr" sz="quarter" idx="11"/>
          </p:nvPr>
        </p:nvSpPr>
        <p:spPr/>
        <p:txBody>
          <a:bodyPr/>
          <a:lstStyle/>
          <a:p>
            <a:r>
              <a:rPr lang="en-US" smtClean="0"/>
              <a:t>www.patientsmedical.com</a:t>
            </a:r>
            <a:endParaRPr lang="en-US" dirty="0"/>
          </a:p>
        </p:txBody>
      </p:sp>
      <p:pic>
        <p:nvPicPr>
          <p:cNvPr id="17" name="Picture 16" descr="danielsilverstein.jpg"/>
          <p:cNvPicPr>
            <a:picLocks noChangeAspect="1"/>
          </p:cNvPicPr>
          <p:nvPr/>
        </p:nvPicPr>
        <p:blipFill>
          <a:blip r:embed="rId2" cstate="print"/>
          <a:stretch>
            <a:fillRect/>
          </a:stretch>
        </p:blipFill>
        <p:spPr>
          <a:xfrm>
            <a:off x="3082548" y="4227090"/>
            <a:ext cx="1347954" cy="1390650"/>
          </a:xfrm>
          <a:prstGeom prst="rect">
            <a:avLst/>
          </a:prstGeom>
        </p:spPr>
      </p:pic>
      <p:pic>
        <p:nvPicPr>
          <p:cNvPr id="18" name="Picture 17" descr="kamaukokayi.jpg"/>
          <p:cNvPicPr>
            <a:picLocks noChangeAspect="1"/>
          </p:cNvPicPr>
          <p:nvPr/>
        </p:nvPicPr>
        <p:blipFill>
          <a:blip r:embed="rId3" cstate="print"/>
          <a:stretch>
            <a:fillRect/>
          </a:stretch>
        </p:blipFill>
        <p:spPr>
          <a:xfrm>
            <a:off x="1296309" y="4208040"/>
            <a:ext cx="1390650" cy="139065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49199" y="4208040"/>
            <a:ext cx="1409179" cy="1371600"/>
          </a:xfrm>
          <a:prstGeom prst="rect">
            <a:avLst/>
          </a:prstGeom>
        </p:spPr>
      </p:pic>
      <p:pic>
        <p:nvPicPr>
          <p:cNvPr id="20" name="Picture 19" descr="logo only_030110.jpg"/>
          <p:cNvPicPr>
            <a:picLocks noChangeAspect="1"/>
          </p:cNvPicPr>
          <p:nvPr/>
        </p:nvPicPr>
        <p:blipFill>
          <a:blip r:embed="rId5" cstate="print"/>
          <a:stretch>
            <a:fillRect/>
          </a:stretch>
        </p:blipFill>
        <p:spPr>
          <a:xfrm>
            <a:off x="3913477" y="1600200"/>
            <a:ext cx="1317047" cy="832374"/>
          </a:xfrm>
          <a:prstGeom prst="rect">
            <a:avLst/>
          </a:prstGeom>
        </p:spPr>
      </p:pic>
      <p:pic>
        <p:nvPicPr>
          <p:cNvPr id="21" name="Picture 2"/>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b="10222"/>
          <a:stretch/>
        </p:blipFill>
        <p:spPr bwMode="auto">
          <a:xfrm>
            <a:off x="6816348" y="4198515"/>
            <a:ext cx="1028700" cy="13853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2" name="TextBox 21"/>
          <p:cNvSpPr txBox="1"/>
          <p:nvPr/>
        </p:nvSpPr>
        <p:spPr>
          <a:xfrm>
            <a:off x="1248684" y="5732039"/>
            <a:ext cx="1447800" cy="261610"/>
          </a:xfrm>
          <a:prstGeom prst="rect">
            <a:avLst/>
          </a:prstGeom>
          <a:noFill/>
        </p:spPr>
        <p:txBody>
          <a:bodyPr wrap="square" rtlCol="0">
            <a:spAutoFit/>
          </a:bodyPr>
          <a:lstStyle/>
          <a:p>
            <a:pPr algn="ctr"/>
            <a:r>
              <a:rPr lang="en-US" sz="1100" dirty="0" smtClean="0"/>
              <a:t>Dr. Kamau Kokayi</a:t>
            </a:r>
            <a:endParaRPr lang="en-US" sz="1100" dirty="0"/>
          </a:p>
        </p:txBody>
      </p:sp>
      <p:sp>
        <p:nvSpPr>
          <p:cNvPr id="23" name="TextBox 22"/>
          <p:cNvSpPr txBox="1"/>
          <p:nvPr/>
        </p:nvSpPr>
        <p:spPr>
          <a:xfrm>
            <a:off x="2956425" y="5742337"/>
            <a:ext cx="1600199" cy="261610"/>
          </a:xfrm>
          <a:prstGeom prst="rect">
            <a:avLst/>
          </a:prstGeom>
          <a:noFill/>
        </p:spPr>
        <p:txBody>
          <a:bodyPr wrap="square" rtlCol="0">
            <a:spAutoFit/>
          </a:bodyPr>
          <a:lstStyle/>
          <a:p>
            <a:pPr algn="ctr"/>
            <a:r>
              <a:rPr lang="en-US" sz="1100" dirty="0" smtClean="0"/>
              <a:t>Dr. L. Deanna Howard</a:t>
            </a:r>
            <a:endParaRPr lang="en-US" sz="1100" dirty="0"/>
          </a:p>
        </p:txBody>
      </p:sp>
      <p:sp>
        <p:nvSpPr>
          <p:cNvPr id="24" name="TextBox 23"/>
          <p:cNvSpPr txBox="1"/>
          <p:nvPr/>
        </p:nvSpPr>
        <p:spPr>
          <a:xfrm>
            <a:off x="4753688" y="5763932"/>
            <a:ext cx="1600199" cy="261610"/>
          </a:xfrm>
          <a:prstGeom prst="rect">
            <a:avLst/>
          </a:prstGeom>
          <a:noFill/>
        </p:spPr>
        <p:txBody>
          <a:bodyPr wrap="square" rtlCol="0">
            <a:spAutoFit/>
          </a:bodyPr>
          <a:lstStyle/>
          <a:p>
            <a:pPr algn="ctr"/>
            <a:r>
              <a:rPr lang="en-US" sz="1100" dirty="0" smtClean="0"/>
              <a:t>Dr. Gino </a:t>
            </a:r>
            <a:r>
              <a:rPr lang="en-US" sz="1100" dirty="0" err="1" smtClean="0"/>
              <a:t>Bottino</a:t>
            </a:r>
            <a:endParaRPr lang="en-US" sz="1100" dirty="0"/>
          </a:p>
        </p:txBody>
      </p:sp>
      <p:sp>
        <p:nvSpPr>
          <p:cNvPr id="25" name="TextBox 24"/>
          <p:cNvSpPr txBox="1"/>
          <p:nvPr/>
        </p:nvSpPr>
        <p:spPr>
          <a:xfrm>
            <a:off x="6530598" y="5776775"/>
            <a:ext cx="1600199" cy="261610"/>
          </a:xfrm>
          <a:prstGeom prst="rect">
            <a:avLst/>
          </a:prstGeom>
          <a:noFill/>
        </p:spPr>
        <p:txBody>
          <a:bodyPr wrap="square" rtlCol="0">
            <a:spAutoFit/>
          </a:bodyPr>
          <a:lstStyle/>
          <a:p>
            <a:pPr algn="ctr"/>
            <a:r>
              <a:rPr lang="en-US" sz="1100" dirty="0" smtClean="0"/>
              <a:t>Dr. Stuart </a:t>
            </a:r>
            <a:r>
              <a:rPr lang="en-US" sz="1100" dirty="0" err="1" smtClean="0"/>
              <a:t>Weg</a:t>
            </a:r>
            <a:endParaRPr lang="en-US" sz="1100" dirty="0"/>
          </a:p>
        </p:txBody>
      </p:sp>
    </p:spTree>
    <p:extLst>
      <p:ext uri="{BB962C8B-B14F-4D97-AF65-F5344CB8AC3E}">
        <p14:creationId xmlns:p14="http://schemas.microsoft.com/office/powerpoint/2010/main" xmlns="" val="16906131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Check out our website!</a:t>
            </a:r>
            <a:endParaRPr lang="en-US" sz="3600" dirty="0"/>
          </a:p>
        </p:txBody>
      </p:sp>
      <p:sp>
        <p:nvSpPr>
          <p:cNvPr id="10" name="Footer Placeholder 9"/>
          <p:cNvSpPr>
            <a:spLocks noGrp="1"/>
          </p:cNvSpPr>
          <p:nvPr>
            <p:ph type="ftr" sz="quarter" idx="11"/>
          </p:nvPr>
        </p:nvSpPr>
        <p:spPr/>
        <p:txBody>
          <a:bodyPr/>
          <a:lstStyle/>
          <a:p>
            <a:r>
              <a:rPr lang="en-US" smtClean="0"/>
              <a:t>www.patientsmedical.com</a:t>
            </a:r>
            <a:endParaRPr lang="en-US" dirty="0"/>
          </a:p>
        </p:txBody>
      </p:sp>
      <p:sp>
        <p:nvSpPr>
          <p:cNvPr id="3" name="Content Placeholder 2"/>
          <p:cNvSpPr>
            <a:spLocks noGrp="1"/>
          </p:cNvSpPr>
          <p:nvPr>
            <p:ph idx="1"/>
          </p:nvPr>
        </p:nvSpPr>
        <p:spPr/>
        <p:txBody>
          <a:bodyPr/>
          <a:lstStyle/>
          <a:p>
            <a:endParaRPr lang="en-US" dirty="0"/>
          </a:p>
        </p:txBody>
      </p:sp>
      <p:pic>
        <p:nvPicPr>
          <p:cNvPr id="4100" name="Picture 4"/>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8854" r="50000" b="7813"/>
          <a:stretch/>
        </p:blipFill>
        <p:spPr bwMode="auto">
          <a:xfrm>
            <a:off x="381000" y="1781175"/>
            <a:ext cx="8294608"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65712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Patients Medical</a:t>
            </a:r>
            <a:endParaRPr lang="en-US" dirty="0">
              <a:solidFill>
                <a:schemeClr val="accent1">
                  <a:satMod val="150000"/>
                </a:schemeClr>
              </a:solidFill>
            </a:endParaRPr>
          </a:p>
        </p:txBody>
      </p:sp>
      <p:sp>
        <p:nvSpPr>
          <p:cNvPr id="3" name="Content Placeholder 2"/>
          <p:cNvSpPr>
            <a:spLocks noGrp="1"/>
          </p:cNvSpPr>
          <p:nvPr>
            <p:ph idx="1"/>
          </p:nvPr>
        </p:nvSpPr>
        <p:spPr>
          <a:xfrm>
            <a:off x="457200" y="1851025"/>
            <a:ext cx="8229600" cy="4625975"/>
          </a:xfrm>
        </p:spPr>
        <p:txBody>
          <a:bodyPr rtlCol="0">
            <a:normAutofit fontScale="77500" lnSpcReduction="20000"/>
          </a:bodyPr>
          <a:lstStyle/>
          <a:p>
            <a:pPr marL="438912" indent="-320040" fontAlgn="auto">
              <a:spcBef>
                <a:spcPts val="0"/>
              </a:spcBef>
              <a:spcAft>
                <a:spcPts val="0"/>
              </a:spcAft>
              <a:buFont typeface="Wingdings 2"/>
              <a:buChar char=""/>
              <a:defRPr/>
            </a:pPr>
            <a:r>
              <a:rPr lang="en-US" dirty="0" smtClean="0"/>
              <a:t>Conditions Treated</a:t>
            </a:r>
          </a:p>
          <a:p>
            <a:pPr marL="731520" lvl="1" indent="-274320" fontAlgn="auto">
              <a:spcAft>
                <a:spcPts val="0"/>
              </a:spcAft>
              <a:buFont typeface="Wingdings"/>
              <a:buChar char=""/>
              <a:defRPr/>
            </a:pPr>
            <a:r>
              <a:rPr lang="en-US" dirty="0" smtClean="0"/>
              <a:t>Chronic Fatigue Syndrome</a:t>
            </a:r>
          </a:p>
          <a:p>
            <a:pPr marL="731520" lvl="1" indent="-274320" fontAlgn="auto">
              <a:spcAft>
                <a:spcPts val="0"/>
              </a:spcAft>
              <a:buFont typeface="Wingdings"/>
              <a:buChar char=""/>
              <a:defRPr/>
            </a:pPr>
            <a:r>
              <a:rPr lang="en-US" dirty="0" smtClean="0"/>
              <a:t>Multiple Sclerosis</a:t>
            </a:r>
          </a:p>
          <a:p>
            <a:pPr marL="731520" lvl="1" indent="-274320" fontAlgn="auto">
              <a:spcAft>
                <a:spcPts val="0"/>
              </a:spcAft>
              <a:buFont typeface="Wingdings"/>
              <a:buChar char=""/>
              <a:defRPr/>
            </a:pPr>
            <a:r>
              <a:rPr lang="en-US" dirty="0" smtClean="0"/>
              <a:t>Osteoarthritis (OA)</a:t>
            </a:r>
          </a:p>
          <a:p>
            <a:pPr marL="731520" lvl="1" indent="-274320" fontAlgn="auto">
              <a:spcAft>
                <a:spcPts val="0"/>
              </a:spcAft>
              <a:buFont typeface="Wingdings"/>
              <a:buChar char=""/>
              <a:defRPr/>
            </a:pPr>
            <a:r>
              <a:rPr lang="en-US" dirty="0" smtClean="0"/>
              <a:t>Rheumatoid Arthritis (RA)</a:t>
            </a:r>
          </a:p>
          <a:p>
            <a:pPr marL="731520" lvl="1" indent="-274320" fontAlgn="auto">
              <a:spcAft>
                <a:spcPts val="0"/>
              </a:spcAft>
              <a:buFont typeface="Wingdings"/>
              <a:buChar char=""/>
              <a:defRPr/>
            </a:pPr>
            <a:r>
              <a:rPr lang="en-US" dirty="0" smtClean="0"/>
              <a:t>Diabetes</a:t>
            </a:r>
          </a:p>
          <a:p>
            <a:pPr marL="731520" lvl="1" indent="-274320" fontAlgn="auto">
              <a:spcAft>
                <a:spcPts val="0"/>
              </a:spcAft>
              <a:buFont typeface="Wingdings"/>
              <a:buChar char=""/>
              <a:defRPr/>
            </a:pPr>
            <a:r>
              <a:rPr lang="en-US" dirty="0" smtClean="0"/>
              <a:t>Heart disease</a:t>
            </a:r>
          </a:p>
          <a:p>
            <a:pPr marL="731520" lvl="1" indent="-274320" fontAlgn="auto">
              <a:spcAft>
                <a:spcPts val="0"/>
              </a:spcAft>
              <a:buFont typeface="Wingdings"/>
              <a:buChar char=""/>
              <a:defRPr/>
            </a:pPr>
            <a:r>
              <a:rPr lang="en-US" dirty="0" err="1" smtClean="0"/>
              <a:t>Crohn’s</a:t>
            </a:r>
            <a:r>
              <a:rPr lang="en-US" dirty="0" smtClean="0"/>
              <a:t> disease, IBS, IBD</a:t>
            </a:r>
          </a:p>
          <a:p>
            <a:pPr marL="731520" lvl="1" indent="-274320" fontAlgn="auto">
              <a:spcAft>
                <a:spcPts val="0"/>
              </a:spcAft>
              <a:buFont typeface="Wingdings"/>
              <a:buChar char=""/>
              <a:defRPr/>
            </a:pPr>
            <a:r>
              <a:rPr lang="en-US" dirty="0" smtClean="0"/>
              <a:t>Alzheimer’s disease</a:t>
            </a:r>
          </a:p>
          <a:p>
            <a:pPr marL="731520" lvl="1" indent="-274320" fontAlgn="auto">
              <a:spcAft>
                <a:spcPts val="0"/>
              </a:spcAft>
              <a:buFont typeface="Wingdings"/>
              <a:buChar char=""/>
              <a:defRPr/>
            </a:pPr>
            <a:r>
              <a:rPr lang="en-US" dirty="0" smtClean="0"/>
              <a:t>Lyme disease</a:t>
            </a:r>
          </a:p>
          <a:p>
            <a:pPr marL="731520" lvl="1" indent="-274320" fontAlgn="auto">
              <a:spcAft>
                <a:spcPts val="0"/>
              </a:spcAft>
              <a:buFont typeface="Wingdings"/>
              <a:buChar char=""/>
              <a:defRPr/>
            </a:pPr>
            <a:r>
              <a:rPr lang="en-US" dirty="0" smtClean="0"/>
              <a:t>Thyroid disease</a:t>
            </a:r>
          </a:p>
          <a:p>
            <a:pPr marL="731520" lvl="1" indent="-274320" fontAlgn="auto">
              <a:spcAft>
                <a:spcPts val="0"/>
              </a:spcAft>
              <a:buFont typeface="Wingdings"/>
              <a:buChar char=""/>
              <a:defRPr/>
            </a:pPr>
            <a:r>
              <a:rPr lang="en-US" dirty="0" smtClean="0"/>
              <a:t>Auto-immune diseases</a:t>
            </a:r>
          </a:p>
          <a:p>
            <a:pPr marL="731520" lvl="1" indent="-274320" fontAlgn="auto">
              <a:spcAft>
                <a:spcPts val="0"/>
              </a:spcAft>
              <a:buFont typeface="Wingdings"/>
              <a:buChar char=""/>
              <a:defRPr/>
            </a:pPr>
            <a:r>
              <a:rPr lang="en-US" dirty="0" smtClean="0"/>
              <a:t>Many other secondary medical conditions</a:t>
            </a:r>
          </a:p>
          <a:p>
            <a:pPr marL="731520" lvl="1" indent="-274320" fontAlgn="auto">
              <a:spcAft>
                <a:spcPts val="0"/>
              </a:spcAft>
              <a:buFont typeface="Wingdings"/>
              <a:buChar char=""/>
              <a:defRPr/>
            </a:pPr>
            <a:endParaRPr lang="en-US" dirty="0"/>
          </a:p>
        </p:txBody>
      </p:sp>
      <p:sp>
        <p:nvSpPr>
          <p:cNvPr id="22531" name="Footer Placeholder 5"/>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22532" name="Picture 7" descr="MDscope.jpg"/>
          <p:cNvPicPr>
            <a:picLocks noChangeAspect="1"/>
          </p:cNvPicPr>
          <p:nvPr/>
        </p:nvPicPr>
        <p:blipFill>
          <a:blip r:embed="rId2" cstate="print"/>
          <a:srcRect/>
          <a:stretch>
            <a:fillRect/>
          </a:stretch>
        </p:blipFill>
        <p:spPr bwMode="auto">
          <a:xfrm>
            <a:off x="5334000" y="2286000"/>
            <a:ext cx="3043238"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Before you leave…</a:t>
            </a:r>
            <a:endParaRPr lang="en-US" sz="3600" dirty="0"/>
          </a:p>
        </p:txBody>
      </p:sp>
      <p:sp>
        <p:nvSpPr>
          <p:cNvPr id="10" name="Footer Placeholder 9"/>
          <p:cNvSpPr>
            <a:spLocks noGrp="1"/>
          </p:cNvSpPr>
          <p:nvPr>
            <p:ph type="ftr" sz="quarter" idx="11"/>
          </p:nvPr>
        </p:nvSpPr>
        <p:spPr/>
        <p:txBody>
          <a:bodyPr/>
          <a:lstStyle/>
          <a:p>
            <a:r>
              <a:rPr lang="en-US" smtClean="0"/>
              <a:t>www.patientsmedical.com</a:t>
            </a:r>
            <a:endParaRPr lang="en-US" dirty="0"/>
          </a:p>
        </p:txBody>
      </p:sp>
      <p:sp>
        <p:nvSpPr>
          <p:cNvPr id="5" name="Content Placeholder 4"/>
          <p:cNvSpPr>
            <a:spLocks noGrp="1"/>
          </p:cNvSpPr>
          <p:nvPr>
            <p:ph idx="1"/>
          </p:nvPr>
        </p:nvSpPr>
        <p:spPr/>
        <p:txBody>
          <a:bodyPr/>
          <a:lstStyle/>
          <a:p>
            <a:pPr algn="ctr">
              <a:buNone/>
            </a:pPr>
            <a:r>
              <a:rPr lang="en-US" dirty="0" smtClean="0"/>
              <a:t>Please take a moment to ask us </a:t>
            </a:r>
            <a:br>
              <a:rPr lang="en-US" dirty="0" smtClean="0"/>
            </a:br>
            <a:r>
              <a:rPr lang="en-US" dirty="0" smtClean="0"/>
              <a:t>any questions you may have. </a:t>
            </a:r>
          </a:p>
          <a:p>
            <a:pPr algn="ctr">
              <a:buNone/>
            </a:pPr>
            <a:r>
              <a:rPr lang="en-US" dirty="0" smtClean="0"/>
              <a:t>Or, if you have questions after you leave, feel free to contact us by phone or email.</a:t>
            </a:r>
          </a:p>
          <a:p>
            <a:pPr algn="ctr">
              <a:buNone/>
            </a:pPr>
            <a:r>
              <a:rPr lang="en-US" dirty="0" smtClean="0"/>
              <a:t>We appreciate your time.</a:t>
            </a:r>
          </a:p>
          <a:p>
            <a:pPr algn="ctr">
              <a:buNone/>
            </a:pPr>
            <a:endParaRPr lang="en-US" dirty="0" smtClean="0"/>
          </a:p>
          <a:p>
            <a:pPr algn="ctr">
              <a:buNone/>
            </a:pPr>
            <a:r>
              <a:rPr lang="en-US" b="1" dirty="0" smtClean="0"/>
              <a:t>Thank you for coming!</a:t>
            </a:r>
            <a:endParaRPr lang="en-US" b="1" dirty="0"/>
          </a:p>
        </p:txBody>
      </p:sp>
    </p:spTree>
    <p:extLst>
      <p:ext uri="{BB962C8B-B14F-4D97-AF65-F5344CB8AC3E}">
        <p14:creationId xmlns:p14="http://schemas.microsoft.com/office/powerpoint/2010/main" xmlns="" val="2286259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chemeClr val="accent1">
                    <a:satMod val="150000"/>
                  </a:schemeClr>
                </a:solidFill>
              </a:rPr>
              <a:t>Patients Medical</a:t>
            </a:r>
            <a:endParaRPr lang="en-US" dirty="0">
              <a:solidFill>
                <a:schemeClr val="accent1">
                  <a:satMod val="150000"/>
                </a:schemeClr>
              </a:solidFill>
            </a:endParaRPr>
          </a:p>
        </p:txBody>
      </p:sp>
      <p:sp>
        <p:nvSpPr>
          <p:cNvPr id="3" name="Content Placeholder 2"/>
          <p:cNvSpPr>
            <a:spLocks noGrp="1"/>
          </p:cNvSpPr>
          <p:nvPr>
            <p:ph idx="1"/>
          </p:nvPr>
        </p:nvSpPr>
        <p:spPr>
          <a:xfrm>
            <a:off x="457200" y="1851025"/>
            <a:ext cx="8229600" cy="4625975"/>
          </a:xfrm>
        </p:spPr>
        <p:txBody>
          <a:bodyPr rtlCol="0">
            <a:normAutofit fontScale="70000" lnSpcReduction="20000"/>
          </a:bodyPr>
          <a:lstStyle/>
          <a:p>
            <a:pPr marL="438912" indent="-320040" fontAlgn="auto">
              <a:spcBef>
                <a:spcPts val="0"/>
              </a:spcBef>
              <a:spcAft>
                <a:spcPts val="0"/>
              </a:spcAft>
              <a:buFont typeface="Wingdings 2"/>
              <a:buChar char=""/>
              <a:defRPr/>
            </a:pPr>
            <a:r>
              <a:rPr lang="en-US" dirty="0" smtClean="0"/>
              <a:t>Staff </a:t>
            </a:r>
          </a:p>
          <a:p>
            <a:pPr marL="731520" lvl="1" indent="-274320" fontAlgn="auto">
              <a:spcAft>
                <a:spcPts val="0"/>
              </a:spcAft>
              <a:buFont typeface="Wingdings"/>
              <a:buChar char=""/>
              <a:defRPr/>
            </a:pPr>
            <a:r>
              <a:rPr lang="en-US" dirty="0" smtClean="0"/>
              <a:t>Medical Doctors</a:t>
            </a:r>
          </a:p>
          <a:p>
            <a:pPr marL="996696" lvl="2" fontAlgn="auto">
              <a:spcAft>
                <a:spcPts val="0"/>
              </a:spcAft>
              <a:buClr>
                <a:schemeClr val="accent3"/>
              </a:buClr>
              <a:buFont typeface="Arial"/>
              <a:buChar char="▪"/>
              <a:defRPr/>
            </a:pPr>
            <a:r>
              <a:rPr lang="en-US" dirty="0" smtClean="0"/>
              <a:t>Internal Medicine</a:t>
            </a:r>
          </a:p>
          <a:p>
            <a:pPr marL="996696" lvl="2" fontAlgn="auto">
              <a:spcAft>
                <a:spcPts val="0"/>
              </a:spcAft>
              <a:buClr>
                <a:schemeClr val="accent3"/>
              </a:buClr>
              <a:buFont typeface="Arial"/>
              <a:buChar char="▪"/>
              <a:defRPr/>
            </a:pPr>
            <a:r>
              <a:rPr lang="en-US" dirty="0" smtClean="0"/>
              <a:t>Family Practice</a:t>
            </a:r>
          </a:p>
          <a:p>
            <a:pPr marL="996696" lvl="2" fontAlgn="auto">
              <a:spcAft>
                <a:spcPts val="0"/>
              </a:spcAft>
              <a:buClr>
                <a:schemeClr val="accent3"/>
              </a:buClr>
              <a:buFont typeface="Arial"/>
              <a:buChar char="▪"/>
              <a:defRPr/>
            </a:pPr>
            <a:r>
              <a:rPr lang="en-US" dirty="0" smtClean="0"/>
              <a:t>Gynecology</a:t>
            </a:r>
          </a:p>
          <a:p>
            <a:pPr marL="996696" lvl="2" fontAlgn="auto">
              <a:spcAft>
                <a:spcPts val="0"/>
              </a:spcAft>
              <a:buClr>
                <a:schemeClr val="accent3"/>
              </a:buClr>
              <a:buFont typeface="Arial"/>
              <a:buChar char="▪"/>
              <a:defRPr/>
            </a:pPr>
            <a:r>
              <a:rPr lang="en-US" dirty="0" smtClean="0"/>
              <a:t>Oncology and Hematology</a:t>
            </a:r>
          </a:p>
          <a:p>
            <a:pPr marL="996696" lvl="2" fontAlgn="auto">
              <a:spcAft>
                <a:spcPts val="0"/>
              </a:spcAft>
              <a:buClr>
                <a:schemeClr val="accent3"/>
              </a:buClr>
              <a:buFont typeface="Arial"/>
              <a:buChar char="▪"/>
              <a:defRPr/>
            </a:pPr>
            <a:r>
              <a:rPr lang="en-US" dirty="0" smtClean="0"/>
              <a:t>Immunology</a:t>
            </a:r>
          </a:p>
          <a:p>
            <a:pPr marL="996696" lvl="2" fontAlgn="auto">
              <a:spcAft>
                <a:spcPts val="0"/>
              </a:spcAft>
              <a:buClr>
                <a:schemeClr val="accent3"/>
              </a:buClr>
              <a:buFont typeface="Arial"/>
              <a:buChar char="▪"/>
              <a:defRPr/>
            </a:pPr>
            <a:r>
              <a:rPr lang="en-US" dirty="0" smtClean="0"/>
              <a:t>Alternative Pain Management</a:t>
            </a:r>
          </a:p>
          <a:p>
            <a:pPr marL="996696" lvl="2" fontAlgn="auto">
              <a:spcAft>
                <a:spcPts val="0"/>
              </a:spcAft>
              <a:buClr>
                <a:schemeClr val="accent3"/>
              </a:buClr>
              <a:buFont typeface="Arial"/>
              <a:buChar char="▪"/>
              <a:defRPr/>
            </a:pPr>
            <a:r>
              <a:rPr lang="en-US" dirty="0" smtClean="0"/>
              <a:t>Pediatrics</a:t>
            </a:r>
          </a:p>
          <a:p>
            <a:pPr marL="731520" lvl="1" indent="-274320" fontAlgn="auto">
              <a:spcAft>
                <a:spcPts val="0"/>
              </a:spcAft>
              <a:buFont typeface="Wingdings"/>
              <a:buChar char=""/>
              <a:defRPr/>
            </a:pPr>
            <a:r>
              <a:rPr lang="en-US" dirty="0" smtClean="0"/>
              <a:t>Nutrition</a:t>
            </a:r>
          </a:p>
          <a:p>
            <a:pPr marL="731520" lvl="1" indent="-274320" fontAlgn="auto">
              <a:spcAft>
                <a:spcPts val="0"/>
              </a:spcAft>
              <a:buFont typeface="Wingdings"/>
              <a:buChar char=""/>
              <a:defRPr/>
            </a:pPr>
            <a:r>
              <a:rPr lang="en-US" dirty="0" smtClean="0"/>
              <a:t>Kinesiology</a:t>
            </a:r>
          </a:p>
          <a:p>
            <a:pPr marL="731520" lvl="1" indent="-274320" fontAlgn="auto">
              <a:spcAft>
                <a:spcPts val="0"/>
              </a:spcAft>
              <a:buFont typeface="Wingdings"/>
              <a:buChar char=""/>
              <a:defRPr/>
            </a:pPr>
            <a:r>
              <a:rPr lang="en-US" dirty="0" err="1" smtClean="0"/>
              <a:t>Cranio</a:t>
            </a:r>
            <a:r>
              <a:rPr lang="en-US" dirty="0" smtClean="0"/>
              <a:t>-Sacral Therapy</a:t>
            </a:r>
          </a:p>
          <a:p>
            <a:pPr marL="731520" lvl="1" indent="-274320" fontAlgn="auto">
              <a:spcAft>
                <a:spcPts val="0"/>
              </a:spcAft>
              <a:buFont typeface="Wingdings"/>
              <a:buChar char=""/>
              <a:defRPr/>
            </a:pPr>
            <a:r>
              <a:rPr lang="en-US" dirty="0" smtClean="0"/>
              <a:t>Reiki and Reflexology</a:t>
            </a:r>
          </a:p>
          <a:p>
            <a:pPr marL="731520" lvl="1" indent="-274320" fontAlgn="auto">
              <a:spcAft>
                <a:spcPts val="0"/>
              </a:spcAft>
              <a:buFont typeface="Wingdings"/>
              <a:buChar char=""/>
              <a:defRPr/>
            </a:pPr>
            <a:r>
              <a:rPr lang="en-US" dirty="0" smtClean="0"/>
              <a:t>Oriental Medicine and Acupuncture</a:t>
            </a:r>
          </a:p>
          <a:p>
            <a:pPr marL="731520" lvl="1" indent="-274320" fontAlgn="auto">
              <a:spcAft>
                <a:spcPts val="0"/>
              </a:spcAft>
              <a:buFont typeface="Wingdings"/>
              <a:buChar char=""/>
              <a:defRPr/>
            </a:pPr>
            <a:r>
              <a:rPr lang="en-US" dirty="0" smtClean="0"/>
              <a:t>Homeopathy</a:t>
            </a:r>
          </a:p>
          <a:p>
            <a:pPr marL="731520" lvl="1" indent="-274320" fontAlgn="auto">
              <a:spcAft>
                <a:spcPts val="0"/>
              </a:spcAft>
              <a:buFont typeface="Wingdings"/>
              <a:buChar char=""/>
              <a:defRPr/>
            </a:pPr>
            <a:endParaRPr lang="en-US" dirty="0"/>
          </a:p>
        </p:txBody>
      </p:sp>
      <p:sp>
        <p:nvSpPr>
          <p:cNvPr id="23555" name="Footer Placeholder 5"/>
          <p:cNvSpPr>
            <a:spLocks noGrp="1"/>
          </p:cNvSpPr>
          <p:nvPr>
            <p:ph type="ftr" sz="quarter" idx="11"/>
          </p:nvPr>
        </p:nvSpPr>
        <p:spPr bwMode="auto">
          <a:noFill/>
          <a:ln>
            <a:miter lim="800000"/>
            <a:headEnd/>
            <a:tailEnd/>
          </a:ln>
        </p:spPr>
        <p:txBody>
          <a:bodyPr wrap="square" tIns="45720" numCol="1" anchorCtr="0" compatLnSpc="1">
            <a:prstTxWarp prst="textNoShape">
              <a:avLst/>
            </a:prstTxWarp>
          </a:bodyPr>
          <a:lstStyle/>
          <a:p>
            <a:pPr fontAlgn="base">
              <a:spcBef>
                <a:spcPct val="0"/>
              </a:spcBef>
              <a:spcAft>
                <a:spcPct val="0"/>
              </a:spcAft>
            </a:pPr>
            <a:r>
              <a:rPr lang="en-US"/>
              <a:t>www.patientsmedical.com</a:t>
            </a:r>
          </a:p>
        </p:txBody>
      </p:sp>
      <p:pic>
        <p:nvPicPr>
          <p:cNvPr id="23556" name="Picture 7" descr="MDscope.jpg"/>
          <p:cNvPicPr>
            <a:picLocks noChangeAspect="1"/>
          </p:cNvPicPr>
          <p:nvPr/>
        </p:nvPicPr>
        <p:blipFill>
          <a:blip r:embed="rId2" cstate="print"/>
          <a:srcRect/>
          <a:stretch>
            <a:fillRect/>
          </a:stretch>
        </p:blipFill>
        <p:spPr bwMode="auto">
          <a:xfrm>
            <a:off x="5356225" y="2286000"/>
            <a:ext cx="2998788" cy="201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4268</TotalTime>
  <Words>3518</Words>
  <Application>Microsoft Office PowerPoint</Application>
  <PresentationFormat>On-screen Show (4:3)</PresentationFormat>
  <Paragraphs>588</Paragraphs>
  <Slides>80</Slides>
  <Notes>1</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Module</vt:lpstr>
      <vt:lpstr>Stem Cell Therapy</vt:lpstr>
      <vt:lpstr>Patients Medical</vt:lpstr>
      <vt:lpstr>Patients Medical</vt:lpstr>
      <vt:lpstr>Patients Medical</vt:lpstr>
      <vt:lpstr>Patients Medical</vt:lpstr>
      <vt:lpstr>Patients Medical</vt:lpstr>
      <vt:lpstr>Patients Medical</vt:lpstr>
      <vt:lpstr>Patients Medical</vt:lpstr>
      <vt:lpstr>Patients Medical</vt:lpstr>
      <vt:lpstr>Patients Medical</vt:lpstr>
      <vt:lpstr>Patients Medical</vt:lpstr>
      <vt:lpstr>Patients Medical</vt:lpstr>
      <vt:lpstr>Stem Cell Therapy in the News</vt:lpstr>
      <vt:lpstr>Stem Cell Therapy</vt:lpstr>
      <vt:lpstr>Stem Cell Case Study:  Hair Regrowth for Alopecia</vt:lpstr>
      <vt:lpstr>What is a stem cell?</vt:lpstr>
      <vt:lpstr>What are Stem Cells?</vt:lpstr>
      <vt:lpstr>What are Stem Cells?</vt:lpstr>
      <vt:lpstr>What is regenerative medicine?</vt:lpstr>
      <vt:lpstr>History of Stem Cell Therapy</vt:lpstr>
      <vt:lpstr>History of Stem Cell Therapy</vt:lpstr>
      <vt:lpstr>History of Stem Cell Therapy</vt:lpstr>
      <vt:lpstr>Are Stem Cells Safe?</vt:lpstr>
      <vt:lpstr>FDA-Exempt from regulation if…</vt:lpstr>
      <vt:lpstr>Study #1 – IRB Approved</vt:lpstr>
      <vt:lpstr>Stem Cell Clinical Trials</vt:lpstr>
      <vt:lpstr>What conditions may benefit from Stem Cell Therapy?</vt:lpstr>
      <vt:lpstr>Current Stem Cell Breakthroughs</vt:lpstr>
      <vt:lpstr>Current Stem Cell Breakthroughs</vt:lpstr>
      <vt:lpstr>Current Stem Cell Breakthroughs</vt:lpstr>
      <vt:lpstr>Current Stem Cell Breakthroughs</vt:lpstr>
      <vt:lpstr>Current Stem Cell Breakthroughs</vt:lpstr>
      <vt:lpstr>How do you harvest stem cells from fat cells?</vt:lpstr>
      <vt:lpstr>What is Stromal Vascular Fraction (SVF)?</vt:lpstr>
      <vt:lpstr>How do the cells know where to go?</vt:lpstr>
      <vt:lpstr>How do the stem cells work?</vt:lpstr>
      <vt:lpstr>Clinical Evidence</vt:lpstr>
      <vt:lpstr>Clinical Evidence</vt:lpstr>
      <vt:lpstr>Treatment for Burn Scarring</vt:lpstr>
      <vt:lpstr>Treatment for Burn Scarring</vt:lpstr>
      <vt:lpstr>Treatment for Aesthetics</vt:lpstr>
      <vt:lpstr>Treatment for Aesthetics</vt:lpstr>
      <vt:lpstr>Treatment for Aesthetics</vt:lpstr>
      <vt:lpstr>Treatment for Acne Scarring</vt:lpstr>
      <vt:lpstr>Treatment for Breast Augmentation</vt:lpstr>
      <vt:lpstr>Urology Research</vt:lpstr>
      <vt:lpstr>Urology Research</vt:lpstr>
      <vt:lpstr>Urology Research</vt:lpstr>
      <vt:lpstr>Urology Research</vt:lpstr>
      <vt:lpstr>Cardiology Research</vt:lpstr>
      <vt:lpstr>Cardiology Research</vt:lpstr>
      <vt:lpstr>Cardiology Research</vt:lpstr>
      <vt:lpstr>Cardiology Research</vt:lpstr>
      <vt:lpstr>Orthopedics Research</vt:lpstr>
      <vt:lpstr>Orthopedics Research</vt:lpstr>
      <vt:lpstr>Orthopedics Case Study</vt:lpstr>
      <vt:lpstr>Rheumatology Case Study</vt:lpstr>
      <vt:lpstr>Rheumatology Research</vt:lpstr>
      <vt:lpstr>Rheumatology Research</vt:lpstr>
      <vt:lpstr>Rheumatology Research</vt:lpstr>
      <vt:lpstr>Gastroenterology Research</vt:lpstr>
      <vt:lpstr>Gastroenterology Research</vt:lpstr>
      <vt:lpstr>Gastroenterology Research</vt:lpstr>
      <vt:lpstr>Neurology Research</vt:lpstr>
      <vt:lpstr>Neurology Research</vt:lpstr>
      <vt:lpstr>Neurology Research</vt:lpstr>
      <vt:lpstr>Nephrology Research</vt:lpstr>
      <vt:lpstr>Endocrinology Research</vt:lpstr>
      <vt:lpstr>Ophthalmology Research</vt:lpstr>
      <vt:lpstr>Ophthalmology Research</vt:lpstr>
      <vt:lpstr>Nephrology Research</vt:lpstr>
      <vt:lpstr>Dental Research</vt:lpstr>
      <vt:lpstr>When do we use stem cells?</vt:lpstr>
      <vt:lpstr> Question and Answer Session</vt:lpstr>
      <vt:lpstr>Are you interested?</vt:lpstr>
      <vt:lpstr>Fees and Insurance Policies</vt:lpstr>
      <vt:lpstr>Are you interested?</vt:lpstr>
      <vt:lpstr>Get on track with your thyroid health!</vt:lpstr>
      <vt:lpstr>Check out our website!</vt:lpstr>
      <vt:lpstr>Before you leave…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mfranzen</dc:creator>
  <cp:lastModifiedBy>dgulati</cp:lastModifiedBy>
  <cp:revision>302</cp:revision>
  <cp:lastPrinted>2012-08-10T17:03:23Z</cp:lastPrinted>
  <dcterms:created xsi:type="dcterms:W3CDTF">2010-07-12T20:43:02Z</dcterms:created>
  <dcterms:modified xsi:type="dcterms:W3CDTF">2012-08-22T22:19:13Z</dcterms:modified>
</cp:coreProperties>
</file>